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sldIdLst>
    <p:sldId id="256" r:id="rId2"/>
    <p:sldId id="257" r:id="rId3"/>
    <p:sldId id="258" r:id="rId4"/>
    <p:sldId id="259" r:id="rId5"/>
    <p:sldId id="261" r:id="rId6"/>
    <p:sldId id="262" r:id="rId7"/>
    <p:sldId id="263" r:id="rId8"/>
    <p:sldId id="272" r:id="rId9"/>
    <p:sldId id="273" r:id="rId10"/>
    <p:sldId id="265" r:id="rId11"/>
    <p:sldId id="270" r:id="rId12"/>
    <p:sldId id="271"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en Liebling" initials="HL" lastIdx="7" clrIdx="0">
    <p:extLst>
      <p:ext uri="{19B8F6BF-5375-455C-9EA6-DF929625EA0E}">
        <p15:presenceInfo xmlns:p15="http://schemas.microsoft.com/office/powerpoint/2012/main" userId="S-1-5-21-965986272-2670324833-3922322202-252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08C8"/>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3" d="100"/>
          <a:sy n="73" d="100"/>
        </p:scale>
        <p:origin x="158" y="72"/>
      </p:cViewPr>
      <p:guideLst/>
    </p:cSldViewPr>
  </p:slideViewPr>
  <p:outlineViewPr>
    <p:cViewPr>
      <p:scale>
        <a:sx n="33" d="100"/>
        <a:sy n="33" d="100"/>
      </p:scale>
      <p:origin x="0" y="-4771"/>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p:scale>
          <a:sx n="100" d="100"/>
          <a:sy n="100" d="100"/>
        </p:scale>
        <p:origin x="2400" y="-91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363AE0-9EE4-48A8-B9D1-4E5C15B1269F}" type="datetimeFigureOut">
              <a:rPr lang="en-GB" smtClean="0"/>
              <a:t>12/02/2024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79A2D8-60FC-45D2-A8BE-5B5DDF6398C7}" type="slidenum">
              <a:rPr lang="en-GB" smtClean="0"/>
              <a:t>‹#›</a:t>
            </a:fld>
            <a:endParaRPr lang="en-GB" dirty="0"/>
          </a:p>
        </p:txBody>
      </p:sp>
    </p:spTree>
    <p:extLst>
      <p:ext uri="{BB962C8B-B14F-4D97-AF65-F5344CB8AC3E}">
        <p14:creationId xmlns:p14="http://schemas.microsoft.com/office/powerpoint/2010/main" val="2731003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Arial" panose="020B0604020202020204" pitchFamily="34" charset="0"/>
              <a:buChar char="•"/>
              <a:defRPr/>
            </a:pPr>
            <a:r>
              <a:rPr lang="en-GB" b="1" dirty="0"/>
              <a:t>Many thanks to all at Southam for inviting me: Title and explain Nalule</a:t>
            </a:r>
          </a:p>
          <a:p>
            <a:pPr marL="171450" indent="-171450" algn="just">
              <a:buFont typeface="Arial" panose="020B0604020202020204" pitchFamily="34" charset="0"/>
              <a:buChar char="•"/>
              <a:defRPr/>
            </a:pPr>
            <a:r>
              <a:rPr lang="en-GB" b="1" dirty="0"/>
              <a:t>Dr Helen Liebling, former clinical lead of refugee services in Coventry NHS-retired April 2022: currently work as Assistant Professor in Research and Clinical Psychology in Research Centre for Trust, Peace and Social Relations, Coventry University and a founding member of African Psycare Research Organisation (APRO) based in Uganda who carry out research and provide services for survivors of SGBV and torture.</a:t>
            </a:r>
          </a:p>
          <a:p>
            <a:pPr marL="171450" indent="-171450" algn="just">
              <a:buFont typeface="Arial" panose="020B0604020202020204" pitchFamily="34" charset="0"/>
              <a:buChar char="•"/>
              <a:defRPr/>
            </a:pPr>
            <a:r>
              <a:rPr lang="en-GB" b="1" dirty="0"/>
              <a:t>Warning about sensitive content: important to highlight voices of survivors and service providers working with to validate their experiences.</a:t>
            </a:r>
          </a:p>
          <a:p>
            <a:pPr marL="171450" indent="-171450" algn="just">
              <a:buFont typeface="Arial" panose="020B0604020202020204" pitchFamily="34" charset="0"/>
              <a:buChar char="•"/>
              <a:defRPr/>
            </a:pPr>
            <a:r>
              <a:rPr lang="en-GB" b="1" dirty="0"/>
              <a:t>Photo of monument taken in Northern Uganda where we (Bruce) carried out research with girl and boy children who fled abduction by the Lord’s Resistance Army, a rebel group. The children were forced to commit atrocities against their own communities and others and also survived appalling human rights abuses. Pleased to say that our research recommendations from this project were taken to the President of Uganda </a:t>
            </a:r>
            <a:r>
              <a:rPr lang="en-GB" b="1" dirty="0" smtClean="0"/>
              <a:t>who implemented </a:t>
            </a:r>
            <a:r>
              <a:rPr lang="en-GB" b="1" dirty="0"/>
              <a:t>some of these with the Ministry of Health and his Security Council and set up services for </a:t>
            </a:r>
            <a:r>
              <a:rPr lang="en-GB" b="1" dirty="0" smtClean="0"/>
              <a:t>the child survivors </a:t>
            </a:r>
            <a:r>
              <a:rPr lang="en-GB" b="1" dirty="0"/>
              <a:t>using our recommended approach.</a:t>
            </a:r>
            <a:endParaRPr lang="en-GB" dirty="0"/>
          </a:p>
          <a:p>
            <a:endParaRPr lang="en-GB" dirty="0"/>
          </a:p>
        </p:txBody>
      </p:sp>
      <p:sp>
        <p:nvSpPr>
          <p:cNvPr id="4" name="Slide Number Placeholder 3"/>
          <p:cNvSpPr>
            <a:spLocks noGrp="1"/>
          </p:cNvSpPr>
          <p:nvPr>
            <p:ph type="sldNum" sz="quarter" idx="10"/>
          </p:nvPr>
        </p:nvSpPr>
        <p:spPr/>
        <p:txBody>
          <a:bodyPr/>
          <a:lstStyle/>
          <a:p>
            <a:fld id="{3079A2D8-60FC-45D2-A8BE-5B5DDF6398C7}" type="slidenum">
              <a:rPr lang="en-GB" smtClean="0"/>
              <a:t>1</a:t>
            </a:fld>
            <a:endParaRPr lang="en-GB" dirty="0"/>
          </a:p>
        </p:txBody>
      </p:sp>
    </p:spTree>
    <p:extLst>
      <p:ext uri="{BB962C8B-B14F-4D97-AF65-F5344CB8AC3E}">
        <p14:creationId xmlns:p14="http://schemas.microsoft.com/office/powerpoint/2010/main" val="1267162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000" b="1" dirty="0"/>
              <a:t>Time for questions</a:t>
            </a:r>
            <a:r>
              <a:rPr lang="en-GB" sz="2000" b="1" baseline="0" dirty="0"/>
              <a:t> then</a:t>
            </a:r>
            <a:r>
              <a:rPr lang="en-GB" sz="2000" b="1" dirty="0"/>
              <a:t> informal discussion with refreshments</a:t>
            </a:r>
            <a:r>
              <a:rPr lang="en-GB" sz="2000" b="1" baseline="0" dirty="0"/>
              <a:t> afterwards</a:t>
            </a:r>
            <a:endParaRPr lang="en-GB" sz="2000" b="1" dirty="0"/>
          </a:p>
        </p:txBody>
      </p:sp>
      <p:sp>
        <p:nvSpPr>
          <p:cNvPr id="4" name="Slide Number Placeholder 3"/>
          <p:cNvSpPr>
            <a:spLocks noGrp="1"/>
          </p:cNvSpPr>
          <p:nvPr>
            <p:ph type="sldNum" sz="quarter" idx="10"/>
          </p:nvPr>
        </p:nvSpPr>
        <p:spPr/>
        <p:txBody>
          <a:bodyPr/>
          <a:lstStyle/>
          <a:p>
            <a:fld id="{3079A2D8-60FC-45D2-A8BE-5B5DDF6398C7}" type="slidenum">
              <a:rPr lang="en-GB" smtClean="0"/>
              <a:t>2</a:t>
            </a:fld>
            <a:endParaRPr lang="en-GB" dirty="0"/>
          </a:p>
        </p:txBody>
      </p:sp>
    </p:spTree>
    <p:extLst>
      <p:ext uri="{BB962C8B-B14F-4D97-AF65-F5344CB8AC3E}">
        <p14:creationId xmlns:p14="http://schemas.microsoft.com/office/powerpoint/2010/main" val="2708448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790950"/>
          </a:xfrm>
        </p:spPr>
        <p:txBody>
          <a:bodyPr/>
          <a:lstStyle/>
          <a:p>
            <a:pPr marL="171450" indent="-171450" algn="just">
              <a:buFont typeface="Arial" panose="020B0604020202020204" pitchFamily="34" charset="0"/>
              <a:buChar char="•"/>
              <a:defRPr/>
            </a:pPr>
            <a:r>
              <a:rPr lang="en-GB" sz="1400" b="1" dirty="0"/>
              <a:t>Read from book: </a:t>
            </a:r>
          </a:p>
          <a:p>
            <a:pPr marL="171450" indent="-171450" algn="just">
              <a:buFont typeface="Arial" panose="020B0604020202020204" pitchFamily="34" charset="0"/>
              <a:buChar char="•"/>
              <a:defRPr/>
            </a:pPr>
            <a:endParaRPr lang="en-GB" sz="1400" b="1" dirty="0"/>
          </a:p>
          <a:p>
            <a:pPr marL="171450" indent="-171450" algn="just">
              <a:buFont typeface="Arial" panose="020B0604020202020204" pitchFamily="34" charset="0"/>
              <a:buChar char="•"/>
              <a:defRPr/>
            </a:pPr>
            <a:r>
              <a:rPr lang="en-GB" sz="1400" b="1" dirty="0"/>
              <a:t>“I came bouncing into this world in the early hours of Wednesday, 22 November 1961, in a hospital on Loveday Street in Birmingham, following my mum’s rock-and-roll dancing the evening before. This must explain my love of music and dancing, I thought to myself when my mother related this story to me”</a:t>
            </a:r>
          </a:p>
          <a:p>
            <a:pPr marL="171450" indent="-171450" algn="just">
              <a:buFont typeface="Arial" panose="020B0604020202020204" pitchFamily="34" charset="0"/>
              <a:buChar char="•"/>
              <a:defRPr/>
            </a:pPr>
            <a:endParaRPr lang="en-GB" sz="1400" b="1" dirty="0">
              <a:ea typeface="Calibri" panose="020F0502020204030204" pitchFamily="34" charset="0"/>
              <a:cs typeface="Calibri" panose="020F0502020204030204" pitchFamily="34" charset="0"/>
            </a:endParaRPr>
          </a:p>
          <a:p>
            <a:pPr marL="171450" indent="-171450" algn="just">
              <a:buFont typeface="Arial" panose="020B0604020202020204" pitchFamily="34" charset="0"/>
              <a:buChar char="•"/>
              <a:defRPr/>
            </a:pPr>
            <a:r>
              <a:rPr lang="en-GB" sz="1400" b="1" dirty="0">
                <a:ea typeface="Calibri" panose="020F0502020204030204" pitchFamily="34" charset="0"/>
                <a:cs typeface="Calibri" panose="020F0502020204030204" pitchFamily="34" charset="0"/>
              </a:rPr>
              <a:t>Father Jewish and Mum Christian. Father’s parents wore black and wouldn’t speak to us for 2 years when married: divorced when 13: responsible for caring for brother, sister and mother</a:t>
            </a:r>
          </a:p>
          <a:p>
            <a:pPr algn="just">
              <a:defRPr/>
            </a:pPr>
            <a:endParaRPr lang="en-GB" sz="1400" b="1" dirty="0">
              <a:ea typeface="Calibri" panose="020F0502020204030204" pitchFamily="34" charset="0"/>
              <a:cs typeface="Calibri" panose="020F0502020204030204" pitchFamily="34" charset="0"/>
            </a:endParaRPr>
          </a:p>
          <a:p>
            <a:pPr marL="171450" indent="-171450" algn="just">
              <a:buFont typeface="Arial" panose="020B0604020202020204" pitchFamily="34" charset="0"/>
              <a:buChar char="•"/>
              <a:defRPr/>
            </a:pPr>
            <a:r>
              <a:rPr lang="en-GB" sz="1400" b="1" dirty="0">
                <a:ea typeface="Calibri" panose="020F0502020204030204" pitchFamily="34" charset="0"/>
                <a:cs typeface="Calibri" panose="020F0502020204030204" pitchFamily="34" charset="0"/>
              </a:rPr>
              <a:t>Family separation and Jewish ancestry led to passion for advocating for rights of those who survived human rights violations</a:t>
            </a:r>
          </a:p>
          <a:p>
            <a:pPr algn="just">
              <a:defRPr/>
            </a:pPr>
            <a:endParaRPr lang="en-GB" sz="1400" b="1" dirty="0">
              <a:ea typeface="Calibri" panose="020F0502020204030204" pitchFamily="34" charset="0"/>
              <a:cs typeface="Calibri" panose="020F0502020204030204" pitchFamily="34" charset="0"/>
            </a:endParaRPr>
          </a:p>
          <a:p>
            <a:pPr marL="171450" indent="-171450">
              <a:buFont typeface="Arial" panose="020B0604020202020204" pitchFamily="34" charset="0"/>
              <a:buChar char="•"/>
              <a:defRPr/>
            </a:pPr>
            <a:r>
              <a:rPr lang="en-GB" sz="1400" b="1" dirty="0">
                <a:ea typeface="Calibri" panose="020F0502020204030204" pitchFamily="34" charset="0"/>
                <a:cs typeface="Calibri" panose="020F0502020204030204" pitchFamily="34" charset="0"/>
              </a:rPr>
              <a:t>Both parents remarried but relied more on friends for support throughout my life (discuss picture of Mum):</a:t>
            </a:r>
          </a:p>
        </p:txBody>
      </p:sp>
      <p:sp>
        <p:nvSpPr>
          <p:cNvPr id="4" name="Slide Number Placeholder 3"/>
          <p:cNvSpPr>
            <a:spLocks noGrp="1"/>
          </p:cNvSpPr>
          <p:nvPr>
            <p:ph type="sldNum" sz="quarter" idx="10"/>
          </p:nvPr>
        </p:nvSpPr>
        <p:spPr/>
        <p:txBody>
          <a:bodyPr/>
          <a:lstStyle/>
          <a:p>
            <a:fld id="{3079A2D8-60FC-45D2-A8BE-5B5DDF6398C7}" type="slidenum">
              <a:rPr lang="en-GB" smtClean="0"/>
              <a:t>3</a:t>
            </a:fld>
            <a:endParaRPr lang="en-GB" dirty="0"/>
          </a:p>
        </p:txBody>
      </p:sp>
    </p:spTree>
    <p:extLst>
      <p:ext uri="{BB962C8B-B14F-4D97-AF65-F5344CB8AC3E}">
        <p14:creationId xmlns:p14="http://schemas.microsoft.com/office/powerpoint/2010/main" val="3638838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23410"/>
            <a:ext cx="5486400" cy="3600450"/>
          </a:xfrm>
        </p:spPr>
        <p:txBody>
          <a:bodyPr/>
          <a:lstStyle/>
          <a:p>
            <a:pPr marL="171450" indent="-171450" algn="just">
              <a:buFont typeface="Arial" panose="020B0604020202020204" pitchFamily="34" charset="0"/>
              <a:buChar char="•"/>
              <a:defRPr/>
            </a:pPr>
            <a:r>
              <a:rPr lang="en-GB" sz="1000" b="1" dirty="0">
                <a:ea typeface="Calibri" panose="020F0502020204030204" pitchFamily="34" charset="0"/>
                <a:cs typeface="Calibri" panose="020F0502020204030204" pitchFamily="34" charset="0"/>
              </a:rPr>
              <a:t>First travelled to Uganda in 1992 with Andy my former partner and his late father Peter Cooke, a professor of ethnomusicology from Edinburgh University.  Andy was teaching me traditional Ugandan music. We went to record traditional music in Busoga, East-happy to play a thumb piano song at the end if any wishes me to? Discuss photo</a:t>
            </a:r>
          </a:p>
          <a:p>
            <a:pPr marL="171450" indent="-171450" algn="just">
              <a:buFont typeface="Arial" panose="020B0604020202020204" pitchFamily="34" charset="0"/>
              <a:buChar char="•"/>
              <a:defRPr/>
            </a:pPr>
            <a:r>
              <a:rPr lang="en-GB" sz="1000" b="1" dirty="0">
                <a:ea typeface="Calibri" panose="020F0502020204030204" pitchFamily="34" charset="0"/>
                <a:cs typeface="Calibri" panose="020F0502020204030204" pitchFamily="34" charset="0"/>
              </a:rPr>
              <a:t>As requested by Makerere University, I helped set up first Clinical psychology course in East Africa through British Council link; I worked as Senior Lecturer there in 1987-1988</a:t>
            </a:r>
          </a:p>
          <a:p>
            <a:pPr marL="171450" indent="-171450" algn="just">
              <a:buFont typeface="Arial" panose="020B0604020202020204" pitchFamily="34" charset="0"/>
              <a:buChar char="•"/>
              <a:defRPr/>
            </a:pPr>
            <a:r>
              <a:rPr lang="en-GB" sz="1000" b="1" dirty="0">
                <a:ea typeface="Calibri" panose="020F0502020204030204" pitchFamily="34" charset="0"/>
                <a:cs typeface="Calibri" panose="020F0502020204030204" pitchFamily="34" charset="0"/>
              </a:rPr>
              <a:t>Whilst working in Uganda invited by Women’s International Peace Centre to assist with an intervention to provide medical and psychological treatment for women conflict survivors in Luwero District; </a:t>
            </a:r>
            <a:r>
              <a:rPr lang="en-GB" sz="1000" b="1" dirty="0" smtClean="0">
                <a:ea typeface="Calibri" panose="020F0502020204030204" pitchFamily="34" charset="0"/>
                <a:cs typeface="Calibri" panose="020F0502020204030204" pitchFamily="34" charset="0"/>
              </a:rPr>
              <a:t>WIPC </a:t>
            </a:r>
            <a:r>
              <a:rPr lang="en-GB" sz="1000" b="1" dirty="0">
                <a:ea typeface="Calibri" panose="020F0502020204030204" pitchFamily="34" charset="0"/>
                <a:cs typeface="Calibri" panose="020F0502020204030204" pitchFamily="34" charset="0"/>
              </a:rPr>
              <a:t>document narratives of women and girls internationally and campaign with governments to improve support for survivors and have over 200 organisations in rural areas across the world work closely with them </a:t>
            </a:r>
          </a:p>
          <a:p>
            <a:pPr marL="171450" indent="-171450" algn="just">
              <a:buFont typeface="Arial" panose="020B0604020202020204" pitchFamily="34" charset="0"/>
              <a:buChar char="•"/>
              <a:defRPr/>
            </a:pPr>
            <a:r>
              <a:rPr lang="en-GB" sz="1000" b="1" dirty="0">
                <a:ea typeface="Calibri" panose="020F0502020204030204" pitchFamily="34" charset="0"/>
                <a:cs typeface="Calibri" panose="020F0502020204030204" pitchFamily="34" charset="0"/>
              </a:rPr>
              <a:t>I returned to UK with my PhD ideas (Leeds then Warwick met Caroline) PhD title-see my research as action research-try to make a difference: Implemented recommendations: bore well (Dad rotary and Luwero engineers), medical intervention and goat breeding (Older feminist network funding S Wales)</a:t>
            </a:r>
          </a:p>
          <a:p>
            <a:pPr marL="171450" indent="-171450" algn="just">
              <a:buFont typeface="Arial" panose="020B0604020202020204" pitchFamily="34" charset="0"/>
              <a:buChar char="•"/>
              <a:defRPr/>
            </a:pPr>
            <a:r>
              <a:rPr lang="en-GB" altLang="en-US" sz="1000" b="1" dirty="0"/>
              <a:t>Several research projects in collaboration with African partners to assist conflict survivors of SGBV and torture and try to improve service responses</a:t>
            </a:r>
            <a:endParaRPr lang="en-GB" sz="1000" b="1" dirty="0">
              <a:ea typeface="Calibri" panose="020F0502020204030204" pitchFamily="34" charset="0"/>
              <a:cs typeface="Calibri" panose="020F0502020204030204" pitchFamily="34" charset="0"/>
            </a:endParaRPr>
          </a:p>
          <a:p>
            <a:pPr marL="171450" indent="-171450" algn="just">
              <a:buFont typeface="Wingdings" panose="05000000000000000000" pitchFamily="2" charset="2"/>
              <a:buChar char="Ø"/>
              <a:defRPr/>
            </a:pPr>
            <a:r>
              <a:rPr lang="en-GB" sz="900" b="1" i="1" dirty="0">
                <a:ea typeface="Calibri" panose="020F0502020204030204" pitchFamily="34" charset="0"/>
                <a:cs typeface="Calibri" panose="020F0502020204030204" pitchFamily="34" charset="0"/>
              </a:rPr>
              <a:t>Uganda: Former LRA abducted children;, evaluation trauma centres (services established using recs of research) </a:t>
            </a:r>
          </a:p>
          <a:p>
            <a:pPr marL="171450" indent="-171450" algn="just">
              <a:buFont typeface="Wingdings" panose="05000000000000000000" pitchFamily="2" charset="2"/>
              <a:buChar char="Ø"/>
              <a:defRPr/>
            </a:pPr>
            <a:r>
              <a:rPr lang="en-GB" sz="900" b="1" i="1" dirty="0">
                <a:ea typeface="Calibri" panose="020F0502020204030204" pitchFamily="34" charset="0"/>
                <a:cs typeface="Calibri" panose="020F0502020204030204" pitchFamily="34" charset="0"/>
              </a:rPr>
              <a:t>Liberia: Women conflict survivors, </a:t>
            </a:r>
          </a:p>
          <a:p>
            <a:pPr marL="171450" indent="-171450" algn="just">
              <a:buFont typeface="Wingdings" panose="05000000000000000000" pitchFamily="2" charset="2"/>
              <a:buChar char="Ø"/>
              <a:defRPr/>
            </a:pPr>
            <a:r>
              <a:rPr lang="en-GB" sz="900" b="1" i="1" dirty="0">
                <a:ea typeface="Calibri" panose="020F0502020204030204" pitchFamily="34" charset="0"/>
                <a:cs typeface="Calibri" panose="020F0502020204030204" pitchFamily="34" charset="0"/>
              </a:rPr>
              <a:t>Rwanda: Experiences of trauma services by perspectives of genocide survivors and staff</a:t>
            </a:r>
          </a:p>
          <a:p>
            <a:pPr marL="171450" indent="-171450">
              <a:buFont typeface="Wingdings" panose="05000000000000000000" pitchFamily="2" charset="2"/>
              <a:buChar char="Ø"/>
              <a:defRPr/>
            </a:pPr>
            <a:r>
              <a:rPr lang="en-GB" sz="900" b="1" i="1" dirty="0">
                <a:ea typeface="Calibri" panose="020F0502020204030204" pitchFamily="34" charset="0"/>
                <a:cs typeface="Calibri" panose="020F0502020204030204" pitchFamily="34" charset="0"/>
              </a:rPr>
              <a:t>Eastern DRC: Women and girls who bore children from rape: health and justice services</a:t>
            </a:r>
          </a:p>
          <a:p>
            <a:pPr marL="171450" indent="-171450">
              <a:buFont typeface="Wingdings" panose="05000000000000000000" pitchFamily="2" charset="2"/>
              <a:buChar char="Ø"/>
              <a:defRPr/>
            </a:pPr>
            <a:r>
              <a:rPr lang="en-GB" sz="900" b="1" i="1" dirty="0">
                <a:ea typeface="Calibri" panose="020F0502020204030204" pitchFamily="34" charset="0"/>
                <a:cs typeface="Calibri" panose="020F0502020204030204" pitchFamily="34" charset="0"/>
              </a:rPr>
              <a:t>United Kingdom: Refugee research and also working with women peacebuilders in East Africa</a:t>
            </a:r>
          </a:p>
          <a:p>
            <a:pPr marL="171450" indent="-171450" algn="just">
              <a:buFont typeface="Arial" panose="020B0604020202020204" pitchFamily="34" charset="0"/>
              <a:buChar char="•"/>
              <a:defRPr/>
            </a:pPr>
            <a:r>
              <a:rPr lang="en-GB" altLang="en-US" sz="900" b="1" dirty="0"/>
              <a:t>Happy to answer questions about this work in discussion</a:t>
            </a:r>
          </a:p>
        </p:txBody>
      </p:sp>
      <p:sp>
        <p:nvSpPr>
          <p:cNvPr id="4" name="Slide Number Placeholder 3"/>
          <p:cNvSpPr>
            <a:spLocks noGrp="1"/>
          </p:cNvSpPr>
          <p:nvPr>
            <p:ph type="sldNum" sz="quarter" idx="10"/>
          </p:nvPr>
        </p:nvSpPr>
        <p:spPr/>
        <p:txBody>
          <a:bodyPr/>
          <a:lstStyle/>
          <a:p>
            <a:fld id="{3079A2D8-60FC-45D2-A8BE-5B5DDF6398C7}" type="slidenum">
              <a:rPr lang="en-GB" smtClean="0"/>
              <a:t>4</a:t>
            </a:fld>
            <a:endParaRPr lang="en-GB" dirty="0"/>
          </a:p>
        </p:txBody>
      </p:sp>
    </p:spTree>
    <p:extLst>
      <p:ext uri="{BB962C8B-B14F-4D97-AF65-F5344CB8AC3E}">
        <p14:creationId xmlns:p14="http://schemas.microsoft.com/office/powerpoint/2010/main" val="3903328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17220" y="4446270"/>
            <a:ext cx="5486400" cy="3600450"/>
          </a:xfrm>
        </p:spPr>
        <p:txBody>
          <a:bodyPr/>
          <a:lstStyle/>
          <a:p>
            <a:pPr lvl="0" algn="just">
              <a:lnSpc>
                <a:spcPct val="110000"/>
              </a:lnSpc>
              <a:defRPr/>
            </a:pPr>
            <a:r>
              <a:rPr lang="en-GB" b="1" dirty="0"/>
              <a:t>1.Over 1.5 million registered refugees living in settlements (UNHCR, 2018) Uganda refugee policy gives South Sudanese refuge, enables them to work and gives houses and land (Ugandan Government, 2018)    </a:t>
            </a:r>
          </a:p>
          <a:p>
            <a:pPr algn="just"/>
            <a:r>
              <a:rPr lang="en-GB" b="1" dirty="0"/>
              <a:t>2. Following previous BA research refugees said they wanted support establishing businesses &amp; peer support groups to assist address issues they faced. Obtained funding through Coventry University to establish peer support social enterprises to try to improve lives of South Sudanese refugees: </a:t>
            </a:r>
          </a:p>
          <a:p>
            <a:pPr marL="342900" indent="-342900">
              <a:buFont typeface="Arial" panose="020B0604020202020204" pitchFamily="34" charset="0"/>
              <a:buChar char="•"/>
            </a:pPr>
            <a:r>
              <a:rPr lang="en-GB" b="1" dirty="0"/>
              <a:t>Established groups in November 2018 including 4 women’s and 2 men’s groups in Pagirinya and Mungula in Adjumani and Bidi Bidi</a:t>
            </a:r>
          </a:p>
          <a:p>
            <a:pPr marL="342900" indent="-342900">
              <a:buFont typeface="Arial" panose="020B0604020202020204" pitchFamily="34" charset="0"/>
              <a:buChar char="•"/>
            </a:pPr>
            <a:r>
              <a:rPr lang="en-GB" b="1" dirty="0"/>
              <a:t>Gave training in business skills and emotional support</a:t>
            </a:r>
          </a:p>
          <a:p>
            <a:pPr marL="342900" indent="-342900">
              <a:buFont typeface="Arial" panose="020B0604020202020204" pitchFamily="34" charset="0"/>
              <a:buChar char="•"/>
            </a:pPr>
            <a:r>
              <a:rPr lang="en-GB" b="1" dirty="0"/>
              <a:t>Evaluation in July 2019 where ran focus groups, visited social enterprises and administered rating scale </a:t>
            </a:r>
          </a:p>
          <a:p>
            <a:pPr marL="342900" indent="-342900">
              <a:buFont typeface="Arial" panose="020B0604020202020204" pitchFamily="34" charset="0"/>
              <a:buChar char="•"/>
            </a:pPr>
            <a:r>
              <a:rPr lang="en-GB" b="1" dirty="0"/>
              <a:t>Photos: Worked closely with Kitgum Women’s Peace Initiative and Refugee Welfare Councils (photo me and Gladys Director training on supporting SGBV survivors in Orom, N. Uganda). Hazel running focus group in Bidi Bidi. Food distribution 12 kg to registered women (per family) many NOT registered (NO RATIONS) and now three levels of rations Ugandan government trying to resolve</a:t>
            </a:r>
          </a:p>
        </p:txBody>
      </p:sp>
    </p:spTree>
    <p:extLst>
      <p:ext uri="{BB962C8B-B14F-4D97-AF65-F5344CB8AC3E}">
        <p14:creationId xmlns:p14="http://schemas.microsoft.com/office/powerpoint/2010/main" val="31418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Bef>
                <a:spcPct val="0"/>
              </a:spcBef>
            </a:pPr>
            <a:r>
              <a:rPr lang="en-GB" altLang="en-US" b="1" dirty="0">
                <a:cs typeface="Calibri" panose="020F0502020204030204" pitchFamily="34" charset="0"/>
              </a:rPr>
              <a:t>	</a:t>
            </a:r>
            <a:endParaRPr lang="en-GB" altLang="en-US" b="1" dirty="0"/>
          </a:p>
          <a:p>
            <a:pPr marL="171450" indent="-171450">
              <a:buFont typeface="Arial" panose="020B0604020202020204" pitchFamily="34" charset="0"/>
              <a:buChar char="•"/>
            </a:pPr>
            <a:endParaRPr lang="en-GB" altLang="en-US" b="1" dirty="0">
              <a:latin typeface="Arial Rounded MT Bold" panose="020F0704030504030204" pitchFamily="34" charset="0"/>
              <a:cs typeface="Calibri" panose="020F0502020204030204" pitchFamily="34" charset="0"/>
            </a:endParaRPr>
          </a:p>
          <a:p>
            <a:pPr marL="171450" indent="-171450">
              <a:buFont typeface="Arial" panose="020B0604020202020204" pitchFamily="34" charset="0"/>
              <a:buChar char="•"/>
            </a:pPr>
            <a:endParaRPr lang="en-GB" b="1" dirty="0"/>
          </a:p>
        </p:txBody>
      </p:sp>
      <p:sp>
        <p:nvSpPr>
          <p:cNvPr id="4" name="Slide Number Placeholder 3"/>
          <p:cNvSpPr>
            <a:spLocks noGrp="1"/>
          </p:cNvSpPr>
          <p:nvPr>
            <p:ph type="sldNum" sz="quarter" idx="10"/>
          </p:nvPr>
        </p:nvSpPr>
        <p:spPr/>
        <p:txBody>
          <a:bodyPr/>
          <a:lstStyle/>
          <a:p>
            <a:fld id="{3079A2D8-60FC-45D2-A8BE-5B5DDF6398C7}" type="slidenum">
              <a:rPr lang="en-GB" smtClean="0"/>
              <a:t>6</a:t>
            </a:fld>
            <a:endParaRPr lang="en-GB" dirty="0"/>
          </a:p>
        </p:txBody>
      </p:sp>
      <p:sp>
        <p:nvSpPr>
          <p:cNvPr id="6" name="TextBox 5"/>
          <p:cNvSpPr txBox="1"/>
          <p:nvPr/>
        </p:nvSpPr>
        <p:spPr>
          <a:xfrm>
            <a:off x="342900" y="4400550"/>
            <a:ext cx="6202680" cy="2585323"/>
          </a:xfrm>
          <a:prstGeom prst="rect">
            <a:avLst/>
          </a:prstGeom>
          <a:noFill/>
        </p:spPr>
        <p:txBody>
          <a:bodyPr wrap="square" rtlCol="0">
            <a:spAutoFit/>
          </a:bodyPr>
          <a:lstStyle/>
          <a:p>
            <a:pPr marL="342900" indent="-342900">
              <a:buFont typeface="+mj-lt"/>
              <a:buAutoNum type="arabicPeriod"/>
            </a:pPr>
            <a:r>
              <a:rPr lang="en-GB" b="1" dirty="0"/>
              <a:t>When we returned men and women refugees had decided to join together in one group to support each other</a:t>
            </a:r>
          </a:p>
          <a:p>
            <a:pPr marL="342900" indent="-342900">
              <a:buFont typeface="+mj-lt"/>
              <a:buAutoNum type="arabicPeriod"/>
            </a:pPr>
            <a:r>
              <a:rPr lang="en-GB" b="1" dirty="0"/>
              <a:t>11 businesses: generated more money than at start-photo of finance officer showing us their financial book keeping</a:t>
            </a:r>
          </a:p>
          <a:p>
            <a:pPr marL="342900" indent="-342900">
              <a:buFont typeface="+mj-lt"/>
              <a:buAutoNum type="arabicPeriod"/>
            </a:pPr>
            <a:r>
              <a:rPr lang="en-GB" b="1" dirty="0"/>
              <a:t>One refugee who was a Medical Officer in South Sudan had opened a  pharmacy clinic Read quote</a:t>
            </a:r>
          </a:p>
          <a:p>
            <a:pPr marL="342900" indent="-342900">
              <a:buFont typeface="+mj-lt"/>
              <a:buAutoNum type="arabicPeriod"/>
            </a:pPr>
            <a:r>
              <a:rPr lang="en-GB" b="1" dirty="0"/>
              <a:t>SGBV incidents and security concerns still occurring in settlements refugees utilised their group to share, support each other and problem solve challenges</a:t>
            </a:r>
          </a:p>
        </p:txBody>
      </p:sp>
    </p:spTree>
    <p:extLst>
      <p:ext uri="{BB962C8B-B14F-4D97-AF65-F5344CB8AC3E}">
        <p14:creationId xmlns:p14="http://schemas.microsoft.com/office/powerpoint/2010/main" val="1146360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just">
              <a:buFont typeface="+mj-lt"/>
              <a:buAutoNum type="arabicPeriod"/>
            </a:pPr>
            <a:r>
              <a:rPr lang="en-GB" sz="1400" b="1" dirty="0"/>
              <a:t>Started with selling vegetables at the side of road; too much competition and getting little money so changed to breeding goats-(see photo) Generated more money than started with. Women kept the goats for a while. The goats produced off spring and these were distributed to the families. They used some for milking, some were sold and some were kept for breeding. They then exchanged them for cattle. Read quotes</a:t>
            </a:r>
          </a:p>
          <a:p>
            <a:pPr marL="342900" indent="-342900" algn="just">
              <a:buFont typeface="+mj-lt"/>
              <a:buAutoNum type="arabicPeriod"/>
            </a:pPr>
            <a:r>
              <a:rPr lang="en-GB" sz="1400" b="1" dirty="0"/>
              <a:t>Positive forum for tackling problems increasing resilience and supporting families and also tackling stigma and shame: counselling each other and refugees outside group</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3079A2D8-60FC-45D2-A8BE-5B5DDF6398C7}" type="slidenum">
              <a:rPr lang="en-GB" smtClean="0"/>
              <a:t>7</a:t>
            </a:fld>
            <a:endParaRPr lang="en-GB" dirty="0"/>
          </a:p>
        </p:txBody>
      </p:sp>
    </p:spTree>
    <p:extLst>
      <p:ext uri="{BB962C8B-B14F-4D97-AF65-F5344CB8AC3E}">
        <p14:creationId xmlns:p14="http://schemas.microsoft.com/office/powerpoint/2010/main" val="1201812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400" b="1" dirty="0"/>
              <a:t>Read from my book: “We returned to Uganda nine months later with my friend Clarissa and were pleased to learn that all the social enterprise groups had gone well. The refugees felt they were beneficial to their ability to earn an income, care for their families, and support each other. Refugees also showed us their social enterprise groups, and we visited the mushrooms being grown in Bidi Bidi and the soap they were making and selling (Photos). We also visited the medical clinic. Read quotes then positive forum for tackling problems; found </a:t>
            </a:r>
            <a:r>
              <a:rPr lang="en-GB" sz="1400" b="1" dirty="0">
                <a:cs typeface="Calibri" panose="020F0502020204030204" pitchFamily="34" charset="0"/>
              </a:rPr>
              <a:t>model for social enterprises very beneficial:  Read refugees valued….</a:t>
            </a:r>
          </a:p>
          <a:p>
            <a:pPr marL="171450" indent="-171450" algn="just">
              <a:buFont typeface="Arial" panose="020B0604020202020204" pitchFamily="34" charset="0"/>
              <a:buChar char="•"/>
            </a:pPr>
            <a:r>
              <a:rPr lang="en-GB" sz="1050" b="1" dirty="0">
                <a:cs typeface="Calibri" panose="020F0502020204030204" pitchFamily="34" charset="0"/>
              </a:rPr>
              <a:t>Ability to run and implement business increased for men and significantly increased for women</a:t>
            </a:r>
          </a:p>
          <a:p>
            <a:pPr marL="171450" indent="-171450" algn="just">
              <a:buFont typeface="Arial" panose="020B0604020202020204" pitchFamily="34" charset="0"/>
              <a:buChar char="•"/>
            </a:pPr>
            <a:r>
              <a:rPr lang="en-GB" sz="1050" b="1" dirty="0">
                <a:cs typeface="Calibri" panose="020F0502020204030204" pitchFamily="34" charset="0"/>
              </a:rPr>
              <a:t>Significant improvement for men and women in income generation skills and provide income for family</a:t>
            </a:r>
          </a:p>
          <a:p>
            <a:pPr marL="171450" indent="-171450" algn="just">
              <a:buFont typeface="Arial" panose="020B0604020202020204" pitchFamily="34" charset="0"/>
              <a:buChar char="•"/>
            </a:pPr>
            <a:r>
              <a:rPr lang="en-GB" sz="1050" b="1" dirty="0">
                <a:cs typeface="Calibri" panose="020F0502020204030204" pitchFamily="34" charset="0"/>
              </a:rPr>
              <a:t>Ability to care for emotional needs of family significant for men &amp; women and women only</a:t>
            </a:r>
          </a:p>
          <a:p>
            <a:pPr marL="171450" indent="-171450" algn="just">
              <a:buFont typeface="Arial" panose="020B0604020202020204" pitchFamily="34" charset="0"/>
              <a:buChar char="•"/>
            </a:pPr>
            <a:r>
              <a:rPr lang="en-GB" sz="1050" b="1" dirty="0">
                <a:cs typeface="Calibri" panose="020F0502020204030204" pitchFamily="34" charset="0"/>
              </a:rPr>
              <a:t>Resilience, empowerment and dignity in men and women improved significantly</a:t>
            </a:r>
          </a:p>
          <a:p>
            <a:pPr algn="just"/>
            <a:endParaRPr lang="en-GB" sz="1600" b="1" dirty="0">
              <a:cs typeface="Calibri" panose="020F0502020204030204" pitchFamily="34" charset="0"/>
            </a:endParaRPr>
          </a:p>
          <a:p>
            <a:pPr algn="just"/>
            <a:endParaRPr lang="en-GB" sz="1600" dirty="0"/>
          </a:p>
        </p:txBody>
      </p:sp>
      <p:sp>
        <p:nvSpPr>
          <p:cNvPr id="4" name="Slide Number Placeholder 3"/>
          <p:cNvSpPr>
            <a:spLocks noGrp="1"/>
          </p:cNvSpPr>
          <p:nvPr>
            <p:ph type="sldNum" sz="quarter" idx="10"/>
          </p:nvPr>
        </p:nvSpPr>
        <p:spPr/>
        <p:txBody>
          <a:bodyPr/>
          <a:lstStyle/>
          <a:p>
            <a:fld id="{3079A2D8-60FC-45D2-A8BE-5B5DDF6398C7}" type="slidenum">
              <a:rPr lang="en-GB" smtClean="0"/>
              <a:t>8</a:t>
            </a:fld>
            <a:endParaRPr lang="en-GB" dirty="0"/>
          </a:p>
        </p:txBody>
      </p:sp>
    </p:spTree>
    <p:extLst>
      <p:ext uri="{BB962C8B-B14F-4D97-AF65-F5344CB8AC3E}">
        <p14:creationId xmlns:p14="http://schemas.microsoft.com/office/powerpoint/2010/main" val="1920574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400" b="1" dirty="0"/>
              <a:t>We also obtained funding to establish the CLAMP refugee project which started 1</a:t>
            </a:r>
            <a:r>
              <a:rPr lang="en-GB" sz="1400" b="1" baseline="30000" dirty="0"/>
              <a:t>st</a:t>
            </a:r>
            <a:r>
              <a:rPr lang="en-GB" sz="1400" b="1" dirty="0"/>
              <a:t> September 2019 and provides counselling and support for urban refugees living in slums in Kampala they receive no funding from anywhere else. Able to do this through my friend Clarissa (show photo 2</a:t>
            </a:r>
            <a:r>
              <a:rPr lang="en-GB" sz="1400" b="1" baseline="30000" dirty="0"/>
              <a:t>nd</a:t>
            </a:r>
            <a:r>
              <a:rPr lang="en-GB" sz="1400" b="1" dirty="0"/>
              <a:t> from left) originally set up through her father’s will and now from her </a:t>
            </a:r>
            <a:r>
              <a:rPr lang="en-GB" sz="1400" b="1" dirty="0" smtClean="0"/>
              <a:t>mental health clinic </a:t>
            </a:r>
            <a:r>
              <a:rPr lang="en-GB" sz="1400" b="1" dirty="0"/>
              <a:t>funds in USA. </a:t>
            </a:r>
          </a:p>
          <a:p>
            <a:pPr algn="just"/>
            <a:endParaRPr lang="en-GB" sz="1400" b="1" dirty="0"/>
          </a:p>
          <a:p>
            <a:pPr algn="just"/>
            <a:r>
              <a:rPr lang="en-GB" sz="1400" b="1" dirty="0"/>
              <a:t>Project run by Ugandan team (see photos </a:t>
            </a:r>
            <a:r>
              <a:rPr lang="en-GB" sz="1400" b="1" dirty="0" smtClean="0"/>
              <a:t>Dr Eugene </a:t>
            </a:r>
            <a:r>
              <a:rPr lang="en-GB" sz="1400" b="1" dirty="0"/>
              <a:t>Kinyanda and refugees) together with urban refugees from Somalia, Congo and Burundi who have been trained as peer counsellors and employed through the project. </a:t>
            </a:r>
          </a:p>
          <a:p>
            <a:pPr algn="just"/>
            <a:endParaRPr lang="en-GB" sz="1400" b="1" dirty="0"/>
          </a:p>
          <a:p>
            <a:pPr algn="just"/>
            <a:r>
              <a:rPr lang="en-GB" sz="1400" b="1" dirty="0"/>
              <a:t>I am very proud that despite limited funding project really making a difference to refugees lives and UNHCR cited it as a model of good practice: you can read more at the link at bottom of slide. </a:t>
            </a:r>
            <a:endParaRPr lang="en-GB" sz="1400" dirty="0"/>
          </a:p>
        </p:txBody>
      </p:sp>
      <p:sp>
        <p:nvSpPr>
          <p:cNvPr id="4" name="Slide Number Placeholder 3"/>
          <p:cNvSpPr>
            <a:spLocks noGrp="1"/>
          </p:cNvSpPr>
          <p:nvPr>
            <p:ph type="sldNum" sz="quarter" idx="10"/>
          </p:nvPr>
        </p:nvSpPr>
        <p:spPr/>
        <p:txBody>
          <a:bodyPr/>
          <a:lstStyle/>
          <a:p>
            <a:fld id="{3079A2D8-60FC-45D2-A8BE-5B5DDF6398C7}" type="slidenum">
              <a:rPr lang="en-GB" smtClean="0"/>
              <a:t>9</a:t>
            </a:fld>
            <a:endParaRPr lang="en-GB" dirty="0"/>
          </a:p>
        </p:txBody>
      </p:sp>
    </p:spTree>
    <p:extLst>
      <p:ext uri="{BB962C8B-B14F-4D97-AF65-F5344CB8AC3E}">
        <p14:creationId xmlns:p14="http://schemas.microsoft.com/office/powerpoint/2010/main" val="3396074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400" b="1" dirty="0"/>
              <a:t>My autobiography describes fun and adventures whilst travelling in  different countries including: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400" b="1"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400" b="1" dirty="0"/>
              <a:t>Nepal</a:t>
            </a:r>
            <a:r>
              <a:rPr lang="en-GB" altLang="en-US" sz="1400" b="1" baseline="0" dirty="0"/>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400" b="1" baseline="0" dirty="0"/>
              <a:t>Cuba where we experienced traditional music-friend Ali </a:t>
            </a:r>
            <a:r>
              <a:rPr lang="en-GB" altLang="en-US" sz="1400" b="1" dirty="0"/>
              <a:t>used to work in library service who I know </a:t>
            </a:r>
            <a:r>
              <a:rPr lang="en-GB" altLang="en-US" sz="1400" b="1" baseline="0" dirty="0"/>
              <a:t>from Samba band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400" b="1" baseline="0" dirty="0"/>
              <a:t>Zimbabwe-photos where we did white water rafting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400" b="1" dirty="0"/>
              <a:t>Zambia where I </a:t>
            </a:r>
            <a:r>
              <a:rPr lang="en-GB" altLang="en-US" sz="1400" b="1" baseline="0" dirty="0"/>
              <a:t>swam on the top of </a:t>
            </a:r>
            <a:r>
              <a:rPr lang="en-GB" altLang="en-US" sz="1400" b="1" dirty="0"/>
              <a:t>Victoria</a:t>
            </a:r>
            <a:r>
              <a:rPr lang="en-GB" altLang="en-US" sz="1400" b="1" baseline="0" dirty="0"/>
              <a:t> falls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400" b="1" baseline="0" dirty="0"/>
              <a:t>South Africa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400" b="1" baseline="0" dirty="0"/>
              <a:t>Belize </a:t>
            </a:r>
          </a:p>
        </p:txBody>
      </p:sp>
      <p:sp>
        <p:nvSpPr>
          <p:cNvPr id="4" name="Slide Number Placeholder 3"/>
          <p:cNvSpPr>
            <a:spLocks noGrp="1"/>
          </p:cNvSpPr>
          <p:nvPr>
            <p:ph type="sldNum" sz="quarter" idx="10"/>
          </p:nvPr>
        </p:nvSpPr>
        <p:spPr/>
        <p:txBody>
          <a:bodyPr/>
          <a:lstStyle/>
          <a:p>
            <a:fld id="{3079A2D8-60FC-45D2-A8BE-5B5DDF6398C7}" type="slidenum">
              <a:rPr lang="en-GB" smtClean="0"/>
              <a:t>10</a:t>
            </a:fld>
            <a:endParaRPr lang="en-GB" dirty="0"/>
          </a:p>
        </p:txBody>
      </p:sp>
    </p:spTree>
    <p:extLst>
      <p:ext uri="{BB962C8B-B14F-4D97-AF65-F5344CB8AC3E}">
        <p14:creationId xmlns:p14="http://schemas.microsoft.com/office/powerpoint/2010/main" val="3199075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745230"/>
          </a:xfrm>
        </p:spPr>
        <p:txBody>
          <a:bodyPr/>
          <a:lstStyle/>
          <a:p>
            <a:pPr algn="just"/>
            <a:r>
              <a:rPr lang="en-GB" sz="1100" b="1" dirty="0"/>
              <a:t>Read from book about a good friend and musician Bernard Kabanda (CD-The Trip) who I used to perform music in bars with when I worked in Uganda. Bernard sadly died in 1999. I travelled with his co musician Bakka to visit his mother: READ BOOK</a:t>
            </a:r>
          </a:p>
          <a:p>
            <a:pPr algn="just"/>
            <a:r>
              <a:rPr lang="en-GB" sz="1100" b="1" dirty="0"/>
              <a:t>“I first met ‘Bernard the chicken’ when he came squawking and flapping into my arms from Bernard’s mother. He was a present, despite her being so poor. This really touched me. As Bernard the chicken lay in my arms, I did not have the heart to tell Bernard’s mother that I was a vegetarian and did not in fact eat chicken. Bakka and I named the chicken on the bus on our way back from his mother’s house: ‘What shall we call him?’ I asked while sitting with the chicken on my lap. ‘Let’s call him Bernard, in honour of our friend who died,’ responded Bakka. The matatu was made even livelier by me, Bakka, and Bernard strutting down the bus. The chicken chattered between us on the back seat, much to the amusement of the other passengers. They seemed amazed to see a mzungu (white person) carrying a chicken all the way to Kampala. Bernard got up to all kinds of exploits, flapping about, jumping under the seats, nibbling people’s toes, and squawking at the top of his </a:t>
            </a:r>
            <a:r>
              <a:rPr lang="en-GB" b="1" dirty="0"/>
              <a:t>voice. This reminded me of the human Bernard’s excitement when Peter Gabriel had asked him and Bakka to record a CD at his studios. Their song Olugendo Lw’e Bulaya (The Journey to Europe) was played during the film Hotel Rwanda and can still be found online today. I had been glad to see Bernard’s mothers face light up when I had handed over the hard-earned money from the CD sales, and Bernard (the chicken) jumped about as if to acknowledge her joyousness and relief that it had been too late for Bernard to spend it all. </a:t>
            </a:r>
          </a:p>
        </p:txBody>
      </p:sp>
      <p:sp>
        <p:nvSpPr>
          <p:cNvPr id="4" name="Slide Number Placeholder 3"/>
          <p:cNvSpPr>
            <a:spLocks noGrp="1"/>
          </p:cNvSpPr>
          <p:nvPr>
            <p:ph type="sldNum" sz="quarter" idx="10"/>
          </p:nvPr>
        </p:nvSpPr>
        <p:spPr/>
        <p:txBody>
          <a:bodyPr/>
          <a:lstStyle/>
          <a:p>
            <a:fld id="{3079A2D8-60FC-45D2-A8BE-5B5DDF6398C7}" type="slidenum">
              <a:rPr lang="en-GB" smtClean="0"/>
              <a:t>11</a:t>
            </a:fld>
            <a:endParaRPr lang="en-GB" dirty="0"/>
          </a:p>
        </p:txBody>
      </p:sp>
    </p:spTree>
    <p:extLst>
      <p:ext uri="{BB962C8B-B14F-4D97-AF65-F5344CB8AC3E}">
        <p14:creationId xmlns:p14="http://schemas.microsoft.com/office/powerpoint/2010/main" val="2406994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b="1" dirty="0"/>
              <a:t>I noticed Bernard’s hopping around the bus and the movements were rhythmically in beat. Just like the real Bernard, who would strut his stuff to the delight of huge audiences. </a:t>
            </a:r>
          </a:p>
          <a:p>
            <a:pPr algn="just"/>
            <a:r>
              <a:rPr lang="en-GB" b="1" dirty="0"/>
              <a:t>After six bumpy, fun-filled hours, all of us were covered in dust. Bakka started to get off the bus, as we had arrived in ‘crazy’ Kampala Bus Park, so I hastily said, ‘Hey, Bakka, you’d better take Bernard since I’m a vegetarian.’ Bakka smiled, as did the others on the bus, and mumbled: ‘Muzungu Nalule kwogera Luganda,’ meaning ‘the white woman called Nalule speaks Ugandan.’ Every time I saw Bakka afterwards, I would ask after our friend Bernard, and he would remark; ‘Bernard’s getting fat’; ‘Bernard’s getting fatter’; ‘Bernard’s really fat now’. I smiled to myself, as Bernard had been so thin in real life. I considered it ironic as fatness in Uganda was considered a sign of health and wealth. Then one day, I asked Bakka, ‘Have you eaten Bernard yet?’ He replied, ‘No, Nalule, I do not have the heart to eat our friend.’ Sometime later, I asked after Bernard, and Bakka smirked. ‘You won’t believe it,’ he said, ‘Bernard escaped.’ I smiled to myself. Well, there you go, I thought. Bernard got the last laugh by escaping being eaten so he could continue strutting his stuff like he always used to”</a:t>
            </a:r>
          </a:p>
          <a:p>
            <a:endParaRPr lang="en-GB" dirty="0"/>
          </a:p>
        </p:txBody>
      </p:sp>
      <p:sp>
        <p:nvSpPr>
          <p:cNvPr id="4" name="Slide Number Placeholder 3"/>
          <p:cNvSpPr>
            <a:spLocks noGrp="1"/>
          </p:cNvSpPr>
          <p:nvPr>
            <p:ph type="sldNum" sz="quarter" idx="10"/>
          </p:nvPr>
        </p:nvSpPr>
        <p:spPr/>
        <p:txBody>
          <a:bodyPr/>
          <a:lstStyle/>
          <a:p>
            <a:fld id="{3079A2D8-60FC-45D2-A8BE-5B5DDF6398C7}" type="slidenum">
              <a:rPr lang="en-GB" smtClean="0"/>
              <a:t>12</a:t>
            </a:fld>
            <a:endParaRPr lang="en-GB" dirty="0"/>
          </a:p>
        </p:txBody>
      </p:sp>
    </p:spTree>
    <p:extLst>
      <p:ext uri="{BB962C8B-B14F-4D97-AF65-F5344CB8AC3E}">
        <p14:creationId xmlns:p14="http://schemas.microsoft.com/office/powerpoint/2010/main" val="2768807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1663" y="1165225"/>
            <a:ext cx="5486400" cy="3086100"/>
          </a:xfrm>
        </p:spPr>
      </p:sp>
      <p:sp>
        <p:nvSpPr>
          <p:cNvPr id="3" name="Notes Placeholder 2"/>
          <p:cNvSpPr>
            <a:spLocks noGrp="1"/>
          </p:cNvSpPr>
          <p:nvPr>
            <p:ph type="body" idx="1"/>
          </p:nvPr>
        </p:nvSpPr>
        <p:spPr>
          <a:xfrm>
            <a:off x="601980" y="4400550"/>
            <a:ext cx="5570220" cy="3783330"/>
          </a:xfrm>
        </p:spPr>
        <p:txBody>
          <a:bodyPr/>
          <a:lstStyle/>
          <a:p>
            <a:pPr marL="171450" indent="-171450">
              <a:buFontTx/>
              <a:buChar char="•"/>
              <a:defRPr/>
            </a:pPr>
            <a:r>
              <a:rPr lang="en-GB" altLang="en-US" b="1" dirty="0"/>
              <a:t>Thanks very much for listening</a:t>
            </a:r>
          </a:p>
          <a:p>
            <a:pPr marL="171450" indent="-171450">
              <a:buFontTx/>
              <a:buChar char="•"/>
              <a:defRPr/>
            </a:pPr>
            <a:r>
              <a:rPr lang="en-GB" altLang="en-US" b="1" dirty="0"/>
              <a:t>Autobiography published by Aurora House in Australia</a:t>
            </a:r>
          </a:p>
          <a:p>
            <a:pPr marL="171450" indent="-171450">
              <a:buFontTx/>
              <a:buChar char="•"/>
              <a:defRPr/>
            </a:pPr>
            <a:r>
              <a:rPr lang="en-GB" altLang="en-US" b="1" dirty="0"/>
              <a:t>Grateful for their interest, enthusiasm and support including website support from India </a:t>
            </a:r>
          </a:p>
          <a:p>
            <a:pPr marL="171450" indent="-171450">
              <a:buFontTx/>
              <a:buChar char="•"/>
              <a:defRPr/>
            </a:pPr>
            <a:r>
              <a:rPr lang="en-GB" altLang="en-US" b="1" dirty="0"/>
              <a:t>Thanks Ink plotters writing group for feedback and support (some whom here) special thanks to Chris </a:t>
            </a:r>
            <a:r>
              <a:rPr lang="en-GB" altLang="en-US" b="1" dirty="0" smtClean="0"/>
              <a:t>(see photo) for </a:t>
            </a:r>
            <a:r>
              <a:rPr lang="en-GB" altLang="en-US" b="1" dirty="0"/>
              <a:t>reading all my chapters</a:t>
            </a:r>
          </a:p>
          <a:p>
            <a:pPr marL="171450" indent="-171450">
              <a:buFontTx/>
              <a:buChar char="•"/>
              <a:defRPr/>
            </a:pPr>
            <a:r>
              <a:rPr lang="en-GB" altLang="en-US" b="1" dirty="0"/>
              <a:t>Thanks to all my colleagues and survivors in Africa without which none of the progress we made during our work would have been possible; I remain humbled to work with them all. Photos see Ruth Ojiambo-Ochieng, Hilda Twongwirwe, and Rachel Magoola at the book launch. I was honoured to launch my book together with 3 African authors (Kamilo Ka Lawino, Egara Kabaji Kenya and Taban el Tablaz Nassur) at a literary festival organised by FEMRITE women writers association in Uganda in November 2023. Life and works of author from Zanzibar Abdulrazak Gurnah,</a:t>
            </a:r>
          </a:p>
          <a:p>
            <a:pPr marL="171450" indent="-171450">
              <a:buFont typeface="Arial" panose="020B0604020202020204" pitchFamily="34" charset="0"/>
              <a:buChar char="•"/>
              <a:defRPr/>
            </a:pPr>
            <a:r>
              <a:rPr lang="en-GB" b="1" dirty="0"/>
              <a:t>Book can be bought on Amazon, Blackwell’s, Waterstones and more! More details on website which also has interviews and a book review, sections about my work, other books and tips and resources for writers</a:t>
            </a:r>
            <a:endParaRPr lang="en-GB" altLang="en-US" b="1" dirty="0"/>
          </a:p>
          <a:p>
            <a:pPr marL="171450" indent="-171450">
              <a:buFont typeface="Arial" panose="020B0604020202020204" pitchFamily="34" charset="0"/>
              <a:buChar char="•"/>
              <a:defRPr/>
            </a:pPr>
            <a:r>
              <a:rPr lang="en-GB" altLang="en-US" b="1" dirty="0"/>
              <a:t>Very happy to sign books</a:t>
            </a:r>
          </a:p>
          <a:p>
            <a:pPr marL="171450" indent="-171450">
              <a:buFont typeface="Arial" panose="020B0604020202020204" pitchFamily="34" charset="0"/>
              <a:buChar char="•"/>
              <a:defRPr/>
            </a:pPr>
            <a:r>
              <a:rPr lang="en-GB" altLang="en-US" b="1" dirty="0"/>
              <a:t>Happy to be contacted on e-mail-please do take a leaflet and/or put name down to receive copy of talk</a:t>
            </a:r>
          </a:p>
          <a:p>
            <a:pPr marL="171450" indent="-171450">
              <a:buFont typeface="Arial" panose="020B0604020202020204" pitchFamily="34" charset="0"/>
              <a:buChar char="•"/>
              <a:defRPr/>
            </a:pPr>
            <a:r>
              <a:rPr lang="en-GB" altLang="en-US" b="1" dirty="0"/>
              <a:t>Are there any questions?</a:t>
            </a:r>
            <a:endParaRPr lang="en-GB" dirty="0"/>
          </a:p>
        </p:txBody>
      </p:sp>
      <p:sp>
        <p:nvSpPr>
          <p:cNvPr id="4" name="Slide Number Placeholder 3"/>
          <p:cNvSpPr>
            <a:spLocks noGrp="1"/>
          </p:cNvSpPr>
          <p:nvPr>
            <p:ph type="sldNum" sz="quarter" idx="10"/>
          </p:nvPr>
        </p:nvSpPr>
        <p:spPr/>
        <p:txBody>
          <a:bodyPr/>
          <a:lstStyle/>
          <a:p>
            <a:fld id="{3079A2D8-60FC-45D2-A8BE-5B5DDF6398C7}" type="slidenum">
              <a:rPr lang="en-GB" smtClean="0"/>
              <a:t>13</a:t>
            </a:fld>
            <a:endParaRPr lang="en-GB" dirty="0"/>
          </a:p>
        </p:txBody>
      </p:sp>
    </p:spTree>
    <p:extLst>
      <p:ext uri="{BB962C8B-B14F-4D97-AF65-F5344CB8AC3E}">
        <p14:creationId xmlns:p14="http://schemas.microsoft.com/office/powerpoint/2010/main" val="26124596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2/12/2024</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dirty="0"/>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2/12/2024</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tiff"/></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29.png"/><Relationship Id="rId7" Type="http://schemas.openxmlformats.org/officeDocument/2006/relationships/image" Target="../media/image33.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67717" y="0"/>
            <a:ext cx="10568124" cy="1349829"/>
          </a:xfrm>
        </p:spPr>
        <p:txBody>
          <a:bodyPr>
            <a:normAutofit fontScale="90000"/>
          </a:bodyPr>
          <a:lstStyle/>
          <a:p>
            <a:r>
              <a:rPr lang="en-US" sz="4400" kern="100" dirty="0">
                <a:solidFill>
                  <a:srgbClr val="FF0000"/>
                </a:solidFill>
                <a:latin typeface="Arial Rounded MT Bold" panose="020F0704030504030204" pitchFamily="34" charset="0"/>
                <a:ea typeface="Calibri" panose="020F0502020204030204" pitchFamily="34" charset="0"/>
                <a:cs typeface="Times New Roman" panose="02020603050405020304" pitchFamily="18" charset="0"/>
              </a:rPr>
              <a:t/>
            </a:r>
            <a:br>
              <a:rPr lang="en-US" sz="4400" kern="100" dirty="0">
                <a:solidFill>
                  <a:srgbClr val="FF0000"/>
                </a:solidFill>
                <a:latin typeface="Arial Rounded MT Bold" panose="020F0704030504030204" pitchFamily="34" charset="0"/>
                <a:ea typeface="Calibri" panose="020F0502020204030204" pitchFamily="34" charset="0"/>
                <a:cs typeface="Times New Roman" panose="02020603050405020304" pitchFamily="18" charset="0"/>
              </a:rPr>
            </a:br>
            <a:r>
              <a:rPr lang="en-US" sz="4400" b="1" kern="100" dirty="0">
                <a:solidFill>
                  <a:srgbClr val="7030A0"/>
                </a:solidFill>
                <a:latin typeface="Arial Rounded MT Bold" panose="020F0704030504030204" pitchFamily="34" charset="0"/>
                <a:ea typeface="Calibri" panose="020F0502020204030204" pitchFamily="34" charset="0"/>
                <a:cs typeface="Times New Roman" panose="02020603050405020304" pitchFamily="18" charset="0"/>
              </a:rPr>
              <a:t>Nalule’s Travels and Adventures: </a:t>
            </a:r>
            <a:br>
              <a:rPr lang="en-US" sz="4400" b="1" kern="100" dirty="0">
                <a:solidFill>
                  <a:srgbClr val="7030A0"/>
                </a:solidFill>
                <a:latin typeface="Arial Rounded MT Bold" panose="020F0704030504030204" pitchFamily="34" charset="0"/>
                <a:ea typeface="Calibri" panose="020F0502020204030204" pitchFamily="34" charset="0"/>
                <a:cs typeface="Times New Roman" panose="02020603050405020304" pitchFamily="18" charset="0"/>
              </a:rPr>
            </a:br>
            <a:r>
              <a:rPr lang="en-US" sz="4400" b="1" kern="100" dirty="0">
                <a:solidFill>
                  <a:srgbClr val="7030A0"/>
                </a:solidFill>
                <a:latin typeface="Arial Rounded MT Bold" panose="020F0704030504030204" pitchFamily="34" charset="0"/>
                <a:ea typeface="Calibri" panose="020F0502020204030204" pitchFamily="34" charset="0"/>
                <a:cs typeface="Times New Roman" panose="02020603050405020304" pitchFamily="18" charset="0"/>
              </a:rPr>
              <a:t>  Writing for Survivors in Africa</a:t>
            </a:r>
            <a:endParaRPr lang="en-GB" sz="4400" b="1" dirty="0">
              <a:solidFill>
                <a:srgbClr val="7030A0"/>
              </a:solidFill>
              <a:latin typeface="Arial Rounded MT Bold" panose="020F0704030504030204" pitchFamily="34" charset="0"/>
            </a:endParaRPr>
          </a:p>
        </p:txBody>
      </p:sp>
      <p:sp>
        <p:nvSpPr>
          <p:cNvPr id="3" name="Subtitle 2"/>
          <p:cNvSpPr>
            <a:spLocks noGrp="1"/>
          </p:cNvSpPr>
          <p:nvPr>
            <p:ph type="subTitle" idx="1"/>
          </p:nvPr>
        </p:nvSpPr>
        <p:spPr>
          <a:xfrm>
            <a:off x="1867716" y="1494262"/>
            <a:ext cx="8791575" cy="703672"/>
          </a:xfrm>
        </p:spPr>
        <p:txBody>
          <a:bodyPr>
            <a:normAutofit/>
          </a:bodyPr>
          <a:lstStyle/>
          <a:p>
            <a:pPr algn="ctr"/>
            <a:r>
              <a:rPr lang="en-US" altLang="en-US" sz="3200" b="1" dirty="0">
                <a:solidFill>
                  <a:srgbClr val="FF0000"/>
                </a:solidFill>
                <a:latin typeface="Arial Rounded MT Bold" panose="020F0704030504030204" pitchFamily="34" charset="0"/>
                <a:cs typeface="Calibri" panose="020F0502020204030204" pitchFamily="34" charset="0"/>
              </a:rPr>
              <a:t>Dr Helen Liebling</a:t>
            </a:r>
          </a:p>
          <a:p>
            <a:endParaRPr lang="en-GB" dirty="0"/>
          </a:p>
        </p:txBody>
      </p:sp>
      <p:pic>
        <p:nvPicPr>
          <p:cNvPr id="5" name="Picture 2" descr="D:\Photos\DSCF53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4669" y="3374572"/>
            <a:ext cx="3117668" cy="348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A9441B73-8836-45AF-EDEA-4C146A97107E}"/>
              </a:ext>
            </a:extLst>
          </p:cNvPr>
          <p:cNvSpPr txBox="1"/>
          <p:nvPr/>
        </p:nvSpPr>
        <p:spPr>
          <a:xfrm>
            <a:off x="2062976" y="2197934"/>
            <a:ext cx="9255513" cy="1077218"/>
          </a:xfrm>
          <a:prstGeom prst="rect">
            <a:avLst/>
          </a:prstGeom>
          <a:noFill/>
        </p:spPr>
        <p:txBody>
          <a:bodyPr wrap="square" rtlCol="0">
            <a:spAutoFit/>
          </a:bodyPr>
          <a:lstStyle/>
          <a:p>
            <a:pPr algn="ctr"/>
            <a:r>
              <a:rPr lang="en-GB" sz="3200" b="1" dirty="0">
                <a:solidFill>
                  <a:srgbClr val="FF0066"/>
                </a:solidFill>
                <a:latin typeface="Arial Rounded MT Bold" panose="020F0704030504030204" pitchFamily="34" charset="0"/>
              </a:rPr>
              <a:t>Book Launch</a:t>
            </a:r>
          </a:p>
          <a:p>
            <a:pPr algn="ctr"/>
            <a:r>
              <a:rPr lang="en-GB" sz="3200" b="1" dirty="0">
                <a:solidFill>
                  <a:srgbClr val="FF0066"/>
                </a:solidFill>
                <a:latin typeface="Arial Rounded MT Bold" panose="020F0704030504030204" pitchFamily="34" charset="0"/>
              </a:rPr>
              <a:t>Southam Library 17</a:t>
            </a:r>
            <a:r>
              <a:rPr lang="en-GB" sz="3200" b="1" baseline="30000" dirty="0">
                <a:solidFill>
                  <a:srgbClr val="FF0066"/>
                </a:solidFill>
                <a:latin typeface="Arial Rounded MT Bold" panose="020F0704030504030204" pitchFamily="34" charset="0"/>
              </a:rPr>
              <a:t>th</a:t>
            </a:r>
            <a:r>
              <a:rPr lang="en-GB" sz="3200" b="1" dirty="0">
                <a:solidFill>
                  <a:srgbClr val="FF0066"/>
                </a:solidFill>
                <a:latin typeface="Arial Rounded MT Bold" panose="020F0704030504030204" pitchFamily="34" charset="0"/>
              </a:rPr>
              <a:t> February 2024</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4128" y="4707298"/>
            <a:ext cx="3547872" cy="21507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389120"/>
            <a:ext cx="3474720" cy="2468880"/>
          </a:xfrm>
          <a:prstGeom prst="rect">
            <a:avLst/>
          </a:prstGeom>
        </p:spPr>
      </p:pic>
    </p:spTree>
    <p:extLst>
      <p:ext uri="{BB962C8B-B14F-4D97-AF65-F5344CB8AC3E}">
        <p14:creationId xmlns:p14="http://schemas.microsoft.com/office/powerpoint/2010/main" val="40931015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447" y="20525"/>
            <a:ext cx="11441858" cy="687687"/>
          </a:xfrm>
        </p:spPr>
        <p:txBody>
          <a:bodyPr>
            <a:noAutofit/>
          </a:bodyPr>
          <a:lstStyle/>
          <a:p>
            <a:pPr algn="ctr"/>
            <a:r>
              <a:rPr lang="en-GB" sz="4000" b="1" dirty="0">
                <a:solidFill>
                  <a:srgbClr val="7030A0"/>
                </a:solidFill>
                <a:latin typeface="Arial Rounded MT Bold" panose="020F0704030504030204" pitchFamily="34" charset="0"/>
              </a:rPr>
              <a:t>CONTENT</a:t>
            </a:r>
          </a:p>
        </p:txBody>
      </p:sp>
      <p:sp>
        <p:nvSpPr>
          <p:cNvPr id="3" name="Content Placeholder 2"/>
          <p:cNvSpPr>
            <a:spLocks noGrp="1"/>
          </p:cNvSpPr>
          <p:nvPr>
            <p:ph idx="1"/>
          </p:nvPr>
        </p:nvSpPr>
        <p:spPr>
          <a:xfrm>
            <a:off x="553647" y="1131098"/>
            <a:ext cx="11774986" cy="5726902"/>
          </a:xfrm>
        </p:spPr>
        <p:txBody>
          <a:bodyPr>
            <a:normAutofit/>
          </a:bodyPr>
          <a:lstStyle/>
          <a:p>
            <a:pPr>
              <a:lnSpc>
                <a:spcPct val="150000"/>
              </a:lnSpc>
              <a:defRPr/>
            </a:pPr>
            <a:r>
              <a:rPr lang="en-GB" altLang="en-US" sz="3200" b="1" dirty="0">
                <a:solidFill>
                  <a:srgbClr val="FF0000"/>
                </a:solidFill>
                <a:latin typeface="Arial Rounded MT Bold" panose="020F0704030504030204" pitchFamily="34" charset="0"/>
                <a:ea typeface="Calibri" panose="020F0502020204030204" pitchFamily="34" charset="0"/>
                <a:cs typeface="Calibri" panose="020F0502020204030204" pitchFamily="34" charset="0"/>
              </a:rPr>
              <a:t>EARLY LIFE</a:t>
            </a:r>
            <a:r>
              <a:rPr lang="en-GB" altLang="en-US" sz="3200" b="1" dirty="0">
                <a:solidFill>
                  <a:srgbClr val="FF0000"/>
                </a:solidFill>
                <a:latin typeface="Arial Rounded MT Bold" panose="020F0704030504030204" pitchFamily="34" charset="0"/>
                <a:cs typeface="Calibri" panose="020F0502020204030204" pitchFamily="34" charset="0"/>
              </a:rPr>
              <a:t>   </a:t>
            </a:r>
          </a:p>
          <a:p>
            <a:pPr>
              <a:lnSpc>
                <a:spcPct val="150000"/>
              </a:lnSpc>
              <a:defRPr/>
            </a:pPr>
            <a:r>
              <a:rPr lang="en-GB" altLang="en-US" sz="3200" b="1" dirty="0">
                <a:solidFill>
                  <a:srgbClr val="FF0000"/>
                </a:solidFill>
                <a:latin typeface="Arial Rounded MT Bold" panose="020F0704030504030204" pitchFamily="34" charset="0"/>
                <a:cs typeface="Calibri" panose="020F0502020204030204" pitchFamily="34" charset="0"/>
              </a:rPr>
              <a:t> WORK WITH CONFLICT SURVIVORS</a:t>
            </a:r>
          </a:p>
          <a:p>
            <a:pPr>
              <a:lnSpc>
                <a:spcPct val="150000"/>
              </a:lnSpc>
              <a:defRPr/>
            </a:pPr>
            <a:r>
              <a:rPr lang="en-GB" altLang="en-US" sz="3200" b="1" dirty="0">
                <a:solidFill>
                  <a:srgbClr val="FF0000"/>
                </a:solidFill>
                <a:latin typeface="Arial Rounded MT Bold" panose="020F0704030504030204" pitchFamily="34" charset="0"/>
                <a:cs typeface="Calibri" panose="020F0502020204030204" pitchFamily="34" charset="0"/>
              </a:rPr>
              <a:t>A CHICKEN ON A BUS                                             </a:t>
            </a:r>
            <a:r>
              <a:rPr lang="en-GB" altLang="en-US" sz="1400" b="1" dirty="0">
                <a:solidFill>
                  <a:srgbClr val="FFFF00"/>
                </a:solidFill>
                <a:latin typeface="Arial Rounded MT Bold" panose="020F0704030504030204" pitchFamily="34" charset="0"/>
                <a:cs typeface="Calibri" panose="020F0502020204030204" pitchFamily="34" charset="0"/>
              </a:rPr>
              <a:t>                                                                                                                                                            </a:t>
            </a:r>
            <a:endParaRPr lang="en-GB" sz="3200" b="1" dirty="0">
              <a:solidFill>
                <a:srgbClr val="FF0000"/>
              </a:solidFill>
              <a:latin typeface="Arial Rounded MT Bold" panose="020F0704030504030204"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3538" y="4508500"/>
            <a:ext cx="4208462"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8786" y="20526"/>
            <a:ext cx="3773214" cy="177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5524" y="3752193"/>
            <a:ext cx="2219013" cy="3105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3741682" y="6120653"/>
            <a:ext cx="2900856" cy="523220"/>
          </a:xfrm>
          <a:prstGeom prst="rect">
            <a:avLst/>
          </a:prstGeom>
        </p:spPr>
        <p:txBody>
          <a:bodyPr wrap="square">
            <a:spAutoFit/>
          </a:bodyPr>
          <a:lstStyle/>
          <a:p>
            <a:r>
              <a:rPr lang="en-GB" altLang="en-US" sz="1400" b="1" dirty="0">
                <a:solidFill>
                  <a:srgbClr val="FFFF00"/>
                </a:solidFill>
                <a:latin typeface="Arial Rounded MT Bold" panose="020F0704030504030204" pitchFamily="34" charset="0"/>
                <a:ea typeface="Calibri" panose="020F0502020204030204" pitchFamily="34" charset="0"/>
                <a:cs typeface="Calibri" panose="020F0502020204030204" pitchFamily="34" charset="0"/>
              </a:rPr>
              <a:t>Horse riding in Drakensburg </a:t>
            </a:r>
          </a:p>
          <a:p>
            <a:r>
              <a:rPr lang="en-GB" altLang="en-US" sz="1400" b="1" dirty="0">
                <a:solidFill>
                  <a:srgbClr val="FFFF00"/>
                </a:solidFill>
                <a:latin typeface="Arial Rounded MT Bold" panose="020F0704030504030204" pitchFamily="34" charset="0"/>
                <a:ea typeface="Calibri" panose="020F0502020204030204" pitchFamily="34" charset="0"/>
                <a:cs typeface="Calibri" panose="020F0502020204030204" pitchFamily="34" charset="0"/>
              </a:rPr>
              <a:t>   Mountains, South Africa</a:t>
            </a:r>
            <a:endParaRPr lang="en-GB" sz="1400" dirty="0">
              <a:solidFill>
                <a:srgbClr val="FFFF00"/>
              </a:solidFill>
              <a:latin typeface="Arial Rounded MT Bold" panose="020F0704030504030204" pitchFamily="34" charset="0"/>
            </a:endParaRPr>
          </a:p>
        </p:txBody>
      </p:sp>
      <p:sp>
        <p:nvSpPr>
          <p:cNvPr id="11" name="TextBox 10"/>
          <p:cNvSpPr txBox="1"/>
          <p:nvPr/>
        </p:nvSpPr>
        <p:spPr>
          <a:xfrm>
            <a:off x="7977352" y="3961654"/>
            <a:ext cx="4214648" cy="523220"/>
          </a:xfrm>
          <a:prstGeom prst="rect">
            <a:avLst/>
          </a:prstGeom>
          <a:noFill/>
        </p:spPr>
        <p:txBody>
          <a:bodyPr wrap="square" rtlCol="0">
            <a:spAutoFit/>
          </a:bodyPr>
          <a:lstStyle/>
          <a:p>
            <a:pPr algn="ctr"/>
            <a:r>
              <a:rPr lang="en-GB" altLang="en-US" sz="1400" b="1" dirty="0">
                <a:solidFill>
                  <a:srgbClr val="FFFF00"/>
                </a:solidFill>
                <a:latin typeface="Arial Rounded MT Bold" panose="020F0704030504030204" pitchFamily="34" charset="0"/>
                <a:cs typeface="Calibri" panose="020F0502020204030204" pitchFamily="34" charset="0"/>
              </a:rPr>
              <a:t>Playing Amadinda (Ugandan xylophone) in Liverpool with Andy for Amnesty International</a:t>
            </a:r>
            <a:endParaRPr lang="en-GB" sz="1400" b="1" dirty="0">
              <a:solidFill>
                <a:srgbClr val="FFFF00"/>
              </a:solidFill>
              <a:latin typeface="Arial Rounded MT Bold" panose="020F0704030504030204" pitchFamily="34" charset="0"/>
            </a:endParaRPr>
          </a:p>
        </p:txBody>
      </p:sp>
      <p:sp>
        <p:nvSpPr>
          <p:cNvPr id="10" name="TextBox 9">
            <a:extLst>
              <a:ext uri="{FF2B5EF4-FFF2-40B4-BE49-F238E27FC236}">
                <a16:creationId xmlns:a16="http://schemas.microsoft.com/office/drawing/2014/main" id="{8A4AB186-D74D-3953-2953-4882E333B768}"/>
              </a:ext>
            </a:extLst>
          </p:cNvPr>
          <p:cNvSpPr txBox="1"/>
          <p:nvPr/>
        </p:nvSpPr>
        <p:spPr>
          <a:xfrm>
            <a:off x="7977352" y="2477858"/>
            <a:ext cx="4214648" cy="338554"/>
          </a:xfrm>
          <a:prstGeom prst="rect">
            <a:avLst/>
          </a:prstGeom>
          <a:noFill/>
        </p:spPr>
        <p:txBody>
          <a:bodyPr wrap="square" rtlCol="0">
            <a:spAutoFit/>
          </a:bodyPr>
          <a:lstStyle/>
          <a:p>
            <a:pPr algn="ctr"/>
            <a:endParaRPr lang="en-GB" sz="1600" b="1" dirty="0">
              <a:solidFill>
                <a:srgbClr val="FFFF00"/>
              </a:solidFill>
              <a:latin typeface="Arial Rounded MT Bold" panose="020F0704030504030204" pitchFamily="34" charset="0"/>
            </a:endParaRPr>
          </a:p>
        </p:txBody>
      </p:sp>
      <p:sp>
        <p:nvSpPr>
          <p:cNvPr id="7" name="TextBox 6"/>
          <p:cNvSpPr txBox="1"/>
          <p:nvPr/>
        </p:nvSpPr>
        <p:spPr>
          <a:xfrm>
            <a:off x="8418786" y="1692166"/>
            <a:ext cx="3909847" cy="423449"/>
          </a:xfrm>
          <a:prstGeom prst="rect">
            <a:avLst/>
          </a:prstGeom>
          <a:noFill/>
        </p:spPr>
        <p:txBody>
          <a:bodyPr wrap="square" rtlCol="0">
            <a:spAutoFit/>
          </a:bodyPr>
          <a:lstStyle/>
          <a:p>
            <a:pPr marL="457200" indent="-457200" algn="ctr">
              <a:lnSpc>
                <a:spcPct val="150000"/>
              </a:lnSpc>
              <a:defRPr/>
            </a:pPr>
            <a:r>
              <a:rPr lang="en-GB" altLang="en-US" sz="1600" b="1" dirty="0">
                <a:solidFill>
                  <a:srgbClr val="FFFF00"/>
                </a:solidFill>
                <a:latin typeface="Calibri" panose="020F0502020204030204" pitchFamily="34" charset="0"/>
                <a:cs typeface="Calibri" panose="020F0502020204030204" pitchFamily="34" charset="0"/>
              </a:rPr>
              <a:t>Liberian Women Conflict Survivors </a:t>
            </a:r>
            <a:endParaRPr lang="en-GB" altLang="en-US" sz="1600" b="1" dirty="0">
              <a:solidFill>
                <a:srgbClr val="FFFF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710405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7055" y="1"/>
            <a:ext cx="15074466" cy="1271752"/>
          </a:xfrm>
        </p:spPr>
        <p:txBody>
          <a:bodyPr>
            <a:normAutofit/>
          </a:bodyPr>
          <a:lstStyle/>
          <a:p>
            <a:pPr algn="ctr"/>
            <a:r>
              <a:rPr lang="en-GB" altLang="en-US" sz="4000" b="1" dirty="0">
                <a:solidFill>
                  <a:srgbClr val="7030A0"/>
                </a:solidFill>
                <a:latin typeface="Arial Rounded MT Bold" panose="020F0704030504030204" pitchFamily="34" charset="0"/>
                <a:cs typeface="Calibri" panose="020F0502020204030204" pitchFamily="34" charset="0"/>
              </a:rPr>
              <a:t>Early Life</a:t>
            </a:r>
            <a:endParaRPr lang="en-GB" sz="4000" b="1" dirty="0">
              <a:solidFill>
                <a:srgbClr val="7030A0"/>
              </a:solidFill>
              <a:latin typeface="Arial Rounded MT Bold" panose="020F0704030504030204" pitchFamily="34" charset="0"/>
            </a:endParaRPr>
          </a:p>
        </p:txBody>
      </p:sp>
      <p:sp>
        <p:nvSpPr>
          <p:cNvPr id="3" name="Content Placeholder 2"/>
          <p:cNvSpPr>
            <a:spLocks noGrp="1"/>
          </p:cNvSpPr>
          <p:nvPr>
            <p:ph idx="1"/>
          </p:nvPr>
        </p:nvSpPr>
        <p:spPr>
          <a:xfrm>
            <a:off x="630622" y="1498682"/>
            <a:ext cx="10416790" cy="4298731"/>
          </a:xfrm>
        </p:spPr>
        <p:txBody>
          <a:bodyPr/>
          <a:lstStyle/>
          <a:p>
            <a:pPr algn="just">
              <a:defRPr/>
            </a:pPr>
            <a:r>
              <a:rPr lang="en-GB" sz="3200" b="1" dirty="0">
                <a:solidFill>
                  <a:srgbClr val="FF0000"/>
                </a:solidFill>
                <a:latin typeface="Arial Rounded MT Bold" panose="020F0704030504030204" pitchFamily="34" charset="0"/>
                <a:ea typeface="Calibri" panose="020F0502020204030204" pitchFamily="34" charset="0"/>
                <a:cs typeface="Calibri" panose="020F0502020204030204" pitchFamily="34" charset="0"/>
              </a:rPr>
              <a:t>BOUNCING INTO THE WORLD</a:t>
            </a:r>
          </a:p>
          <a:p>
            <a:pPr algn="just">
              <a:defRPr/>
            </a:pPr>
            <a:r>
              <a:rPr lang="en-GB" sz="3200" b="1" dirty="0">
                <a:solidFill>
                  <a:srgbClr val="FF0000"/>
                </a:solidFill>
                <a:latin typeface="Arial Rounded MT Bold" panose="020F0704030504030204" pitchFamily="34" charset="0"/>
                <a:ea typeface="Calibri" panose="020F0502020204030204" pitchFamily="34" charset="0"/>
                <a:cs typeface="Calibri" panose="020F0502020204030204" pitchFamily="34" charset="0"/>
              </a:rPr>
              <a:t>FAMILY DISRUPTION </a:t>
            </a:r>
          </a:p>
          <a:p>
            <a:endParaRPr lang="en-GB"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065" y="3470030"/>
            <a:ext cx="4478337"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1205" y="971713"/>
            <a:ext cx="4597679" cy="338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6000475" y="4355101"/>
            <a:ext cx="6442905" cy="646331"/>
          </a:xfrm>
          <a:prstGeom prst="rect">
            <a:avLst/>
          </a:prstGeom>
          <a:noFill/>
        </p:spPr>
        <p:txBody>
          <a:bodyPr wrap="square" rtlCol="0">
            <a:spAutoFit/>
          </a:bodyPr>
          <a:lstStyle/>
          <a:p>
            <a:pPr algn="ctr">
              <a:defRPr/>
            </a:pPr>
            <a:r>
              <a:rPr lang="en-GB" altLang="en-US" b="1" dirty="0">
                <a:solidFill>
                  <a:srgbClr val="FFFF00"/>
                </a:solidFill>
                <a:latin typeface="Arial Rounded MT Bold" panose="020F0704030504030204" pitchFamily="34" charset="0"/>
                <a:ea typeface="Calibri" panose="020F0502020204030204" pitchFamily="34" charset="0"/>
                <a:cs typeface="Calibri" panose="020F0502020204030204" pitchFamily="34" charset="0"/>
              </a:rPr>
              <a:t>Mum (3</a:t>
            </a:r>
            <a:r>
              <a:rPr lang="en-GB" altLang="en-US" b="1" baseline="30000" dirty="0">
                <a:solidFill>
                  <a:srgbClr val="FFFF00"/>
                </a:solidFill>
                <a:latin typeface="Arial Rounded MT Bold" panose="020F0704030504030204" pitchFamily="34" charset="0"/>
                <a:ea typeface="Calibri" panose="020F0502020204030204" pitchFamily="34" charset="0"/>
                <a:cs typeface="Calibri" panose="020F0502020204030204" pitchFamily="34" charset="0"/>
              </a:rPr>
              <a:t>rd</a:t>
            </a:r>
            <a:r>
              <a:rPr lang="en-GB" altLang="en-US" b="1" dirty="0">
                <a:solidFill>
                  <a:srgbClr val="FFFF00"/>
                </a:solidFill>
                <a:latin typeface="Arial Rounded MT Bold" panose="020F0704030504030204" pitchFamily="34" charset="0"/>
                <a:ea typeface="Calibri" panose="020F0502020204030204" pitchFamily="34" charset="0"/>
                <a:cs typeface="Calibri" panose="020F0502020204030204" pitchFamily="34" charset="0"/>
              </a:rPr>
              <a:t> from left back row) being awarded</a:t>
            </a:r>
          </a:p>
          <a:p>
            <a:pPr algn="ctr">
              <a:defRPr/>
            </a:pPr>
            <a:r>
              <a:rPr lang="en-GB" altLang="en-US" b="1" dirty="0">
                <a:solidFill>
                  <a:srgbClr val="FFFF00"/>
                </a:solidFill>
                <a:latin typeface="Arial Rounded MT Bold" panose="020F0704030504030204" pitchFamily="34" charset="0"/>
                <a:ea typeface="Calibri" panose="020F0502020204030204" pitchFamily="34" charset="0"/>
                <a:cs typeface="Calibri" panose="020F0502020204030204" pitchFamily="34" charset="0"/>
              </a:rPr>
              <a:t>   a prize for painting by Laurel and Hardy</a:t>
            </a:r>
          </a:p>
        </p:txBody>
      </p:sp>
      <p:sp>
        <p:nvSpPr>
          <p:cNvPr id="8" name="TextBox 7"/>
          <p:cNvSpPr txBox="1"/>
          <p:nvPr/>
        </p:nvSpPr>
        <p:spPr>
          <a:xfrm>
            <a:off x="1245065" y="5686097"/>
            <a:ext cx="4598687" cy="369332"/>
          </a:xfrm>
          <a:prstGeom prst="rect">
            <a:avLst/>
          </a:prstGeom>
          <a:noFill/>
        </p:spPr>
        <p:txBody>
          <a:bodyPr wrap="square" rtlCol="0">
            <a:spAutoFit/>
          </a:bodyPr>
          <a:lstStyle/>
          <a:p>
            <a:pPr algn="ctr"/>
            <a:r>
              <a:rPr lang="en-GB" altLang="en-US" b="1" dirty="0">
                <a:solidFill>
                  <a:srgbClr val="FFFF00"/>
                </a:solidFill>
                <a:latin typeface="Arial Rounded MT Bold" panose="020F0704030504030204" pitchFamily="34" charset="0"/>
                <a:ea typeface="Calibri" panose="020F0502020204030204" pitchFamily="34" charset="0"/>
                <a:cs typeface="Calibri" panose="020F0502020204030204" pitchFamily="34" charset="0"/>
              </a:rPr>
              <a:t>Me as a baby</a:t>
            </a:r>
            <a:endParaRPr lang="en-GB"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42701249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9521" y="0"/>
            <a:ext cx="10109200" cy="1034732"/>
          </a:xfrm>
        </p:spPr>
        <p:txBody>
          <a:bodyPr>
            <a:normAutofit/>
          </a:bodyPr>
          <a:lstStyle/>
          <a:p>
            <a:r>
              <a:rPr lang="en-GB" altLang="en-US" sz="4000" b="1" dirty="0">
                <a:solidFill>
                  <a:srgbClr val="7030A0"/>
                </a:solidFill>
                <a:latin typeface="Arial Rounded MT Bold" panose="020F0704030504030204" pitchFamily="34" charset="0"/>
              </a:rPr>
              <a:t> Work with Conflict Survivors</a:t>
            </a:r>
            <a:endParaRPr lang="en-GB" sz="4000" b="1" dirty="0">
              <a:solidFill>
                <a:srgbClr val="7030A0"/>
              </a:solidFill>
              <a:latin typeface="Arial Rounded MT Bold" panose="020F0704030504030204" pitchFamily="34" charset="0"/>
            </a:endParaRPr>
          </a:p>
        </p:txBody>
      </p:sp>
      <p:sp>
        <p:nvSpPr>
          <p:cNvPr id="3" name="Content Placeholder 2"/>
          <p:cNvSpPr>
            <a:spLocks noGrp="1"/>
          </p:cNvSpPr>
          <p:nvPr>
            <p:ph idx="1"/>
          </p:nvPr>
        </p:nvSpPr>
        <p:spPr>
          <a:xfrm>
            <a:off x="812800" y="1280160"/>
            <a:ext cx="10881360" cy="4511041"/>
          </a:xfrm>
        </p:spPr>
        <p:txBody>
          <a:bodyPr>
            <a:normAutofit/>
          </a:bodyPr>
          <a:lstStyle/>
          <a:p>
            <a:pPr algn="just">
              <a:defRPr/>
            </a:pPr>
            <a:r>
              <a:rPr lang="en-GB" sz="3200" b="1" dirty="0">
                <a:solidFill>
                  <a:srgbClr val="FF0000"/>
                </a:solidFill>
                <a:latin typeface="Calibri" panose="020F0502020204030204" pitchFamily="34" charset="0"/>
                <a:ea typeface="Calibri" panose="020F0502020204030204" pitchFamily="34" charset="0"/>
                <a:cs typeface="Calibri" panose="020F0502020204030204" pitchFamily="34" charset="0"/>
              </a:rPr>
              <a:t>TRAVEL TO UGANDA TO RECORD TRADITIONAL MUSIC</a:t>
            </a:r>
          </a:p>
          <a:p>
            <a:pPr algn="just">
              <a:defRPr/>
            </a:pPr>
            <a:r>
              <a:rPr lang="en-GB" sz="3200" b="1" dirty="0">
                <a:solidFill>
                  <a:srgbClr val="FF0000"/>
                </a:solidFill>
                <a:latin typeface="Calibri" panose="020F0502020204030204" pitchFamily="34" charset="0"/>
                <a:ea typeface="Calibri" panose="020F0502020204030204" pitchFamily="34" charset="0"/>
                <a:cs typeface="Calibri" panose="020F0502020204030204" pitchFamily="34" charset="0"/>
              </a:rPr>
              <a:t>CLINICAL PSYCHOLOGY COURSE</a:t>
            </a:r>
          </a:p>
          <a:p>
            <a:pPr algn="just">
              <a:lnSpc>
                <a:spcPct val="100000"/>
              </a:lnSpc>
              <a:defRPr/>
            </a:pPr>
            <a:r>
              <a:rPr lang="en-GB" sz="3200" b="1" dirty="0">
                <a:solidFill>
                  <a:srgbClr val="FF0000"/>
                </a:solidFill>
                <a:latin typeface="Calibri" panose="020F0502020204030204" pitchFamily="34" charset="0"/>
                <a:ea typeface="Calibri" panose="020F0502020204030204" pitchFamily="34" charset="0"/>
                <a:cs typeface="Calibri" panose="020F0502020204030204" pitchFamily="34" charset="0"/>
              </a:rPr>
              <a:t>PhD: </a:t>
            </a:r>
            <a:r>
              <a:rPr lang="en-GB" sz="3200" b="1" dirty="0">
                <a:solidFill>
                  <a:srgbClr val="FF0066"/>
                </a:solidFill>
                <a:latin typeface="Calibri" panose="020F0502020204030204" pitchFamily="34" charset="0"/>
                <a:ea typeface="Calibri" panose="020F0502020204030204" pitchFamily="34" charset="0"/>
                <a:cs typeface="Calibri" panose="020F0502020204030204" pitchFamily="34" charset="0"/>
              </a:rPr>
              <a:t>‘</a:t>
            </a:r>
            <a:r>
              <a:rPr lang="en-GB" sz="3200" b="1" i="1" dirty="0">
                <a:solidFill>
                  <a:srgbClr val="FF0066"/>
                </a:solidFill>
                <a:latin typeface="Calibri" panose="020F0502020204030204" pitchFamily="34" charset="0"/>
                <a:ea typeface="Calibri" panose="020F0502020204030204" pitchFamily="34" charset="0"/>
                <a:cs typeface="Calibri" panose="020F0502020204030204" pitchFamily="34" charset="0"/>
              </a:rPr>
              <a:t>A GENDERED ANALYSIS OF THE EXPERIENCES OF UGANDAN WOMEN WAR SURVIVORS’</a:t>
            </a:r>
            <a:endParaRPr lang="en-GB" sz="3200" b="1" dirty="0">
              <a:solidFill>
                <a:srgbClr val="FF0066"/>
              </a:solidFill>
              <a:latin typeface="Calibri" panose="020F0502020204030204" pitchFamily="34" charset="0"/>
              <a:cs typeface="Calibri" panose="020F0502020204030204" pitchFamily="34" charset="0"/>
            </a:endParaRPr>
          </a:p>
        </p:txBody>
      </p:sp>
      <p:pic>
        <p:nvPicPr>
          <p:cNvPr id="4" name="Picture 9" descr="https://wipc.org/wp-content/themes/wiki_theme_new/img/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9814" y="4188682"/>
            <a:ext cx="242501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19760" y="6569932"/>
            <a:ext cx="7670800" cy="307777"/>
          </a:xfrm>
          <a:prstGeom prst="rect">
            <a:avLst/>
          </a:prstGeom>
          <a:noFill/>
        </p:spPr>
        <p:txBody>
          <a:bodyPr wrap="square" rtlCol="0">
            <a:spAutoFit/>
          </a:bodyPr>
          <a:lstStyle/>
          <a:p>
            <a:pPr algn="ctr"/>
            <a:r>
              <a:rPr lang="en-GB" sz="1400" b="1" dirty="0">
                <a:solidFill>
                  <a:srgbClr val="FFFF00"/>
                </a:solidFill>
                <a:latin typeface="Arial Rounded MT Bold" panose="020F0704030504030204" pitchFamily="34" charset="0"/>
              </a:rPr>
              <a:t>		Practising embaire at Westminster Abbey Performance for Queen’s Jubilee</a:t>
            </a:r>
            <a:endParaRPr lang="en-GB" sz="1400" b="1" dirty="0">
              <a:solidFill>
                <a:srgbClr val="FFFF00"/>
              </a:solidFill>
            </a:endParaRPr>
          </a:p>
        </p:txBody>
      </p:sp>
      <p:pic>
        <p:nvPicPr>
          <p:cNvPr id="9" name="Content Placeholder 6">
            <a:extLst>
              <a:ext uri="{FF2B5EF4-FFF2-40B4-BE49-F238E27FC236}">
                <a16:creationId xmlns:a16="http://schemas.microsoft.com/office/drawing/2014/main" id="{9AAB11E5-B778-A20E-DC7F-BCFB7262CB5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92960" y="3728720"/>
            <a:ext cx="5557519" cy="2770092"/>
          </a:xfrm>
          <a:prstGeom prst="rect">
            <a:avLst/>
          </a:prstGeom>
          <a:noFill/>
          <a:ln>
            <a:noFill/>
          </a:ln>
        </p:spPr>
      </p:pic>
    </p:spTree>
    <p:extLst>
      <p:ext uri="{BB962C8B-B14F-4D97-AF65-F5344CB8AC3E}">
        <p14:creationId xmlns:p14="http://schemas.microsoft.com/office/powerpoint/2010/main" val="37657126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46538"/>
            <a:ext cx="12496800" cy="1271752"/>
          </a:xfrm>
        </p:spPr>
        <p:txBody>
          <a:bodyPr>
            <a:normAutofit fontScale="90000"/>
          </a:bodyPr>
          <a:lstStyle/>
          <a:p>
            <a:pPr algn="ctr"/>
            <a:r>
              <a:rPr lang="en-GB" sz="3100" b="1" dirty="0">
                <a:solidFill>
                  <a:srgbClr val="7030A0"/>
                </a:solidFill>
                <a:latin typeface="Arial Rounded MT Bold" panose="020F0704030504030204" pitchFamily="34" charset="0"/>
                <a:cs typeface="Calibri" panose="020F0502020204030204" pitchFamily="34" charset="0"/>
              </a:rPr>
              <a:t>Social Enterprise Groups for South Sudanese Refugee Survivors of Sexual and Gender-Based Violence and Torture Living in Settlements in Northern Uganda</a:t>
            </a:r>
            <a:r>
              <a:rPr lang="en-GB" b="1" dirty="0">
                <a:solidFill>
                  <a:srgbClr val="7030A0"/>
                </a:solidFill>
                <a:latin typeface="Calibri" panose="020F0502020204030204" pitchFamily="34" charset="0"/>
                <a:cs typeface="Calibri" panose="020F0502020204030204" pitchFamily="34" charset="0"/>
              </a:rPr>
              <a:t/>
            </a:r>
            <a:br>
              <a:rPr lang="en-GB" b="1" dirty="0">
                <a:solidFill>
                  <a:srgbClr val="7030A0"/>
                </a:solidFill>
                <a:latin typeface="Calibri" panose="020F0502020204030204" pitchFamily="34" charset="0"/>
                <a:cs typeface="Calibri" panose="020F0502020204030204" pitchFamily="34" charset="0"/>
              </a:rPr>
            </a:br>
            <a:r>
              <a:rPr lang="en-GB" sz="4000" b="1" dirty="0">
                <a:solidFill>
                  <a:srgbClr val="7030A0"/>
                </a:solidFill>
                <a:latin typeface="Calibri" panose="020F0502020204030204" pitchFamily="34" charset="0"/>
                <a:cs typeface="Calibri" panose="020F0502020204030204" pitchFamily="34" charset="0"/>
              </a:rPr>
              <a:t/>
            </a:r>
            <a:br>
              <a:rPr lang="en-GB" sz="4000" b="1" dirty="0">
                <a:solidFill>
                  <a:srgbClr val="7030A0"/>
                </a:solidFill>
                <a:latin typeface="Calibri" panose="020F0502020204030204" pitchFamily="34" charset="0"/>
                <a:cs typeface="Calibri" panose="020F0502020204030204" pitchFamily="34" charset="0"/>
              </a:rPr>
            </a:br>
            <a:r>
              <a:rPr lang="en-GB" altLang="en-US" sz="4000" dirty="0">
                <a:solidFill>
                  <a:srgbClr val="FF0066"/>
                </a:solidFill>
                <a:latin typeface="Arial Rounded MT Bold" panose="020F0704030504030204" pitchFamily="34" charset="0"/>
                <a:cs typeface="Calibri" panose="020F0502020204030204" pitchFamily="34" charset="0"/>
              </a:rPr>
              <a:t> </a:t>
            </a:r>
            <a:endParaRPr lang="en-GB" sz="4000" b="1" dirty="0">
              <a:solidFill>
                <a:srgbClr val="7030A0"/>
              </a:solidFill>
              <a:latin typeface="Arial Rounded MT Bold" panose="020F0704030504030204" pitchFamily="34" charset="0"/>
            </a:endParaRPr>
          </a:p>
        </p:txBody>
      </p:sp>
      <p:sp>
        <p:nvSpPr>
          <p:cNvPr id="3" name="Content Placeholder 2"/>
          <p:cNvSpPr>
            <a:spLocks noGrp="1"/>
          </p:cNvSpPr>
          <p:nvPr>
            <p:ph idx="1"/>
          </p:nvPr>
        </p:nvSpPr>
        <p:spPr>
          <a:xfrm>
            <a:off x="367862" y="1345324"/>
            <a:ext cx="11824139" cy="5234151"/>
          </a:xfrm>
        </p:spPr>
        <p:txBody>
          <a:bodyPr>
            <a:normAutofit/>
          </a:bodyPr>
          <a:lstStyle/>
          <a:p>
            <a:pPr marL="0" indent="0" algn="ctr">
              <a:lnSpc>
                <a:spcPct val="110000"/>
              </a:lnSpc>
              <a:buNone/>
            </a:pPr>
            <a:r>
              <a:rPr lang="en-GB" sz="2000" b="1" dirty="0">
                <a:solidFill>
                  <a:srgbClr val="3A08C8"/>
                </a:solidFill>
                <a:latin typeface="Arial Rounded MT Bold" panose="020F0704030504030204" pitchFamily="34" charset="0"/>
                <a:cs typeface="Calibri" panose="020F0502020204030204" pitchFamily="34" charset="0"/>
              </a:rPr>
              <a:t>Helen Liebling, Hazel Barrett, Pascal Niyonguru and Gladys Canogura</a:t>
            </a:r>
          </a:p>
          <a:p>
            <a:pPr>
              <a:lnSpc>
                <a:spcPct val="110000"/>
              </a:lnSpc>
            </a:pPr>
            <a:r>
              <a:rPr lang="en-GB" sz="2800" b="1" dirty="0">
                <a:solidFill>
                  <a:srgbClr val="FF0000"/>
                </a:solidFill>
                <a:latin typeface="Calibri" panose="020F0502020204030204" pitchFamily="34" charset="0"/>
                <a:cs typeface="Calibri" panose="020F0502020204030204" pitchFamily="34" charset="0"/>
              </a:rPr>
              <a:t>Establish peer support social enterprises to improve lives of South Sudanese refugees living in settlements who experienced torture and/or Sexual and Gender-Based Violence </a:t>
            </a:r>
          </a:p>
          <a:p>
            <a:pPr>
              <a:lnSpc>
                <a:spcPct val="110000"/>
              </a:lnSpc>
            </a:pPr>
            <a:r>
              <a:rPr lang="en-GB" b="1" dirty="0">
                <a:solidFill>
                  <a:srgbClr val="FFFF00"/>
                </a:solidFill>
                <a:latin typeface="Calibri" panose="020F0502020204030204" pitchFamily="34" charset="0"/>
                <a:cs typeface="Calibri" panose="020F0502020204030204" pitchFamily="34" charset="0"/>
              </a:rPr>
              <a:t>November 2018: 4 women’s and 2 men’s social enterprise groups in Pagirinya, Mungula and Bidi Bidi settlements</a:t>
            </a:r>
          </a:p>
          <a:p>
            <a:pPr>
              <a:lnSpc>
                <a:spcPct val="110000"/>
              </a:lnSpc>
            </a:pPr>
            <a:r>
              <a:rPr lang="en-GB" b="1" dirty="0">
                <a:solidFill>
                  <a:srgbClr val="FFFF00"/>
                </a:solidFill>
                <a:latin typeface="Calibri" panose="020F0502020204030204" pitchFamily="34" charset="0"/>
                <a:cs typeface="Calibri" panose="020F0502020204030204" pitchFamily="34" charset="0"/>
              </a:rPr>
              <a:t>Training-business skills and emotional support</a:t>
            </a:r>
          </a:p>
          <a:p>
            <a:pPr>
              <a:lnSpc>
                <a:spcPct val="110000"/>
              </a:lnSpc>
            </a:pPr>
            <a:r>
              <a:rPr lang="en-GB" b="1" dirty="0">
                <a:solidFill>
                  <a:srgbClr val="FFFF00"/>
                </a:solidFill>
                <a:latin typeface="Calibri" panose="020F0502020204030204" pitchFamily="34" charset="0"/>
                <a:cs typeface="Calibri" panose="020F0502020204030204" pitchFamily="34" charset="0"/>
              </a:rPr>
              <a:t>July 2019 evaluation</a:t>
            </a:r>
          </a:p>
          <a:p>
            <a:endParaRPr lang="en-GB" dirty="0"/>
          </a:p>
        </p:txBody>
      </p:sp>
      <p:pic>
        <p:nvPicPr>
          <p:cNvPr id="6" name="Content Placeholder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0429" y="4919663"/>
            <a:ext cx="3121572"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6788" y="4919663"/>
            <a:ext cx="3183640" cy="1938337"/>
          </a:xfrm>
          <a:prstGeom prst="rect">
            <a:avLst/>
          </a:prstGeom>
        </p:spPr>
      </p:pic>
      <p:pic>
        <p:nvPicPr>
          <p:cNvPr id="7" name="Picture 2" descr="D:\Photos\DSCF563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7394" y="4919662"/>
            <a:ext cx="2439393"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11329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520" y="1"/>
            <a:ext cx="11562080" cy="1056640"/>
          </a:xfrm>
        </p:spPr>
        <p:txBody>
          <a:bodyPr>
            <a:noAutofit/>
          </a:bodyPr>
          <a:lstStyle/>
          <a:p>
            <a:pPr algn="ctr"/>
            <a:r>
              <a:rPr lang="en-GB" sz="4000" b="1" dirty="0">
                <a:solidFill>
                  <a:srgbClr val="7030A0"/>
                </a:solidFill>
                <a:latin typeface="Arial Rounded MT Bold" panose="020F0704030504030204" pitchFamily="34" charset="0"/>
                <a:cs typeface="Calibri" panose="020F0502020204030204" pitchFamily="34" charset="0"/>
              </a:rPr>
              <a:t>Pagirinya Social Enterprise Group</a:t>
            </a:r>
          </a:p>
        </p:txBody>
      </p:sp>
      <p:sp>
        <p:nvSpPr>
          <p:cNvPr id="3" name="Content Placeholder 2"/>
          <p:cNvSpPr>
            <a:spLocks noGrp="1"/>
          </p:cNvSpPr>
          <p:nvPr>
            <p:ph idx="1"/>
          </p:nvPr>
        </p:nvSpPr>
        <p:spPr>
          <a:xfrm>
            <a:off x="809296" y="1056641"/>
            <a:ext cx="11382703" cy="5801360"/>
          </a:xfrm>
        </p:spPr>
        <p:txBody>
          <a:bodyPr>
            <a:normAutofit/>
          </a:bodyPr>
          <a:lstStyle/>
          <a:p>
            <a:pPr>
              <a:lnSpc>
                <a:spcPct val="100000"/>
              </a:lnSpc>
              <a:spcBef>
                <a:spcPts val="0"/>
              </a:spcBef>
            </a:pPr>
            <a:r>
              <a:rPr lang="en-GB" b="1" dirty="0">
                <a:solidFill>
                  <a:srgbClr val="0070C0"/>
                </a:solidFill>
                <a:latin typeface="Calibri" panose="020F0502020204030204" pitchFamily="34" charset="0"/>
                <a:cs typeface="Calibri" panose="020F0502020204030204" pitchFamily="34" charset="0"/>
              </a:rPr>
              <a:t>Combined men and women’s group: 12 members </a:t>
            </a:r>
          </a:p>
          <a:p>
            <a:pPr marL="0" indent="0">
              <a:lnSpc>
                <a:spcPct val="100000"/>
              </a:lnSpc>
              <a:spcBef>
                <a:spcPts val="0"/>
              </a:spcBef>
              <a:buNone/>
            </a:pPr>
            <a:endParaRPr lang="en-GB" b="1" dirty="0">
              <a:solidFill>
                <a:srgbClr val="0070C0"/>
              </a:solidFill>
              <a:latin typeface="Calibri" panose="020F0502020204030204" pitchFamily="34" charset="0"/>
              <a:cs typeface="Calibri" panose="020F0502020204030204" pitchFamily="34" charset="0"/>
            </a:endParaRPr>
          </a:p>
          <a:p>
            <a:pPr>
              <a:lnSpc>
                <a:spcPct val="100000"/>
              </a:lnSpc>
              <a:spcBef>
                <a:spcPts val="0"/>
              </a:spcBef>
            </a:pPr>
            <a:r>
              <a:rPr lang="en-GB" b="1" dirty="0">
                <a:solidFill>
                  <a:srgbClr val="0070C0"/>
                </a:solidFill>
                <a:latin typeface="Calibri" panose="020F0502020204030204" pitchFamily="34" charset="0"/>
                <a:cs typeface="Calibri" panose="020F0502020204030204" pitchFamily="34" charset="0"/>
              </a:rPr>
              <a:t>11 successful businesses: group and personal savings, clinic, social services fund and celebrations fund:</a:t>
            </a:r>
          </a:p>
          <a:p>
            <a:pPr marL="0" indent="0" algn="just">
              <a:lnSpc>
                <a:spcPct val="100000"/>
              </a:lnSpc>
              <a:spcBef>
                <a:spcPts val="0"/>
              </a:spcBef>
              <a:buNone/>
            </a:pPr>
            <a:endParaRPr lang="en-GB" b="1" i="1" dirty="0">
              <a:solidFill>
                <a:srgbClr val="FF0000"/>
              </a:solidFill>
              <a:latin typeface="Calibri" panose="020F0502020204030204" pitchFamily="34" charset="0"/>
              <a:cs typeface="Calibri" panose="020F0502020204030204" pitchFamily="34" charset="0"/>
            </a:endParaRPr>
          </a:p>
          <a:p>
            <a:pPr marL="0" indent="0" algn="just">
              <a:lnSpc>
                <a:spcPct val="100000"/>
              </a:lnSpc>
              <a:spcBef>
                <a:spcPts val="0"/>
              </a:spcBef>
              <a:buNone/>
            </a:pPr>
            <a:r>
              <a:rPr lang="en-GB" b="1" i="1" dirty="0">
                <a:solidFill>
                  <a:srgbClr val="FF0000"/>
                </a:solidFill>
                <a:latin typeface="Calibri" panose="020F0502020204030204" pitchFamily="34" charset="0"/>
                <a:cs typeface="Calibri" panose="020F0502020204030204" pitchFamily="34" charset="0"/>
              </a:rPr>
              <a:t>“I have treated 1000 men and women and children with a variety of illnesses including malaria. Typhoid, flu, cough, brucella, ulcers, peptic ulcers, monitoring of illnesses. We don’t treat maternity health problems and we refer to the Health centre 2 for one to one counselling. There is no group counselling at the clinic”.  </a:t>
            </a:r>
            <a:r>
              <a:rPr lang="en-GB" b="1" dirty="0">
                <a:solidFill>
                  <a:schemeClr val="bg1"/>
                </a:solidFill>
                <a:latin typeface="Calibri" panose="020F0502020204030204" pitchFamily="34" charset="0"/>
                <a:cs typeface="Calibri" panose="020F0502020204030204" pitchFamily="34" charset="0"/>
              </a:rPr>
              <a:t>(Male refugee)</a:t>
            </a:r>
          </a:p>
          <a:p>
            <a:pPr marL="0" indent="0" algn="just">
              <a:lnSpc>
                <a:spcPct val="100000"/>
              </a:lnSpc>
              <a:spcBef>
                <a:spcPts val="0"/>
              </a:spcBef>
              <a:buNone/>
            </a:pPr>
            <a:endParaRPr lang="en-GB" b="1" dirty="0">
              <a:solidFill>
                <a:schemeClr val="bg1"/>
              </a:solidFill>
              <a:latin typeface="Calibri" panose="020F0502020204030204" pitchFamily="34" charset="0"/>
              <a:cs typeface="Calibri" panose="020F0502020204030204" pitchFamily="34" charset="0"/>
            </a:endParaRPr>
          </a:p>
          <a:p>
            <a:pPr>
              <a:lnSpc>
                <a:spcPct val="100000"/>
              </a:lnSpc>
              <a:spcBef>
                <a:spcPts val="0"/>
              </a:spcBef>
            </a:pPr>
            <a:r>
              <a:rPr lang="en-GB" b="1" dirty="0">
                <a:solidFill>
                  <a:srgbClr val="FFFF00"/>
                </a:solidFill>
                <a:latin typeface="Calibri" panose="020F0502020204030204" pitchFamily="34" charset="0"/>
                <a:cs typeface="Calibri" panose="020F0502020204030204" pitchFamily="34" charset="0"/>
              </a:rPr>
              <a:t>Positive forum for sharing problems and tackling Sexual and </a:t>
            </a:r>
          </a:p>
          <a:p>
            <a:pPr marL="0" indent="0">
              <a:lnSpc>
                <a:spcPct val="100000"/>
              </a:lnSpc>
              <a:spcBef>
                <a:spcPts val="0"/>
              </a:spcBef>
              <a:buNone/>
            </a:pPr>
            <a:r>
              <a:rPr lang="en-GB" b="1" dirty="0">
                <a:solidFill>
                  <a:srgbClr val="FFFF00"/>
                </a:solidFill>
                <a:latin typeface="Calibri" panose="020F0502020204030204" pitchFamily="34" charset="0"/>
                <a:cs typeface="Calibri" panose="020F0502020204030204" pitchFamily="34" charset="0"/>
              </a:rPr>
              <a:t>   Gender-Based Violence </a:t>
            </a:r>
          </a:p>
          <a:p>
            <a:pPr marL="0" indent="0">
              <a:buNone/>
              <a:defRPr/>
            </a:pPr>
            <a:endParaRPr lang="en-GB"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7124" y="4473146"/>
            <a:ext cx="2454875" cy="2384854"/>
          </a:xfrm>
          <a:prstGeom prst="rect">
            <a:avLst/>
          </a:prstGeom>
        </p:spPr>
      </p:pic>
    </p:spTree>
    <p:extLst>
      <p:ext uri="{BB962C8B-B14F-4D97-AF65-F5344CB8AC3E}">
        <p14:creationId xmlns:p14="http://schemas.microsoft.com/office/powerpoint/2010/main" val="9127556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558" y="0"/>
            <a:ext cx="11268841" cy="940950"/>
          </a:xfrm>
        </p:spPr>
        <p:txBody>
          <a:bodyPr>
            <a:normAutofit fontScale="90000"/>
          </a:bodyPr>
          <a:lstStyle/>
          <a:p>
            <a:pPr algn="ctr"/>
            <a:r>
              <a:rPr lang="en-GB" b="1" dirty="0">
                <a:solidFill>
                  <a:srgbClr val="7030A0"/>
                </a:solidFill>
                <a:latin typeface="Arial Rounded MT Bold" panose="020F0704030504030204" pitchFamily="34" charset="0"/>
                <a:cs typeface="Calibri" panose="020F0502020204030204" pitchFamily="34" charset="0"/>
              </a:rPr>
              <a:t>Mungula Women’s Social Enterprise Group</a:t>
            </a:r>
          </a:p>
        </p:txBody>
      </p:sp>
      <p:sp>
        <p:nvSpPr>
          <p:cNvPr id="3" name="Content Placeholder 2"/>
          <p:cNvSpPr>
            <a:spLocks noGrp="1"/>
          </p:cNvSpPr>
          <p:nvPr>
            <p:ph idx="1"/>
          </p:nvPr>
        </p:nvSpPr>
        <p:spPr>
          <a:xfrm>
            <a:off x="567559" y="1083190"/>
            <a:ext cx="11624441" cy="4708011"/>
          </a:xfrm>
        </p:spPr>
        <p:txBody>
          <a:bodyPr>
            <a:normAutofit/>
          </a:bodyPr>
          <a:lstStyle/>
          <a:p>
            <a:pPr>
              <a:lnSpc>
                <a:spcPct val="100000"/>
              </a:lnSpc>
            </a:pPr>
            <a:r>
              <a:rPr lang="en-GB" sz="2600" b="1" dirty="0">
                <a:solidFill>
                  <a:srgbClr val="0070C0"/>
                </a:solidFill>
                <a:latin typeface="Calibri" panose="020F0502020204030204" pitchFamily="34" charset="0"/>
                <a:cs typeface="Calibri" panose="020F0502020204030204" pitchFamily="34" charset="0"/>
              </a:rPr>
              <a:t>5 women: Petty trade, harvesting, goats: savings and loans</a:t>
            </a:r>
          </a:p>
          <a:p>
            <a:pPr marL="0" indent="0" algn="just">
              <a:lnSpc>
                <a:spcPct val="100000"/>
              </a:lnSpc>
              <a:buNone/>
            </a:pPr>
            <a:r>
              <a:rPr lang="en-GB" sz="2600" b="1" i="1" dirty="0">
                <a:solidFill>
                  <a:srgbClr val="FF0000"/>
                </a:solidFill>
                <a:latin typeface="Calibri" panose="020F0502020204030204" pitchFamily="34" charset="0"/>
                <a:cs typeface="Calibri" panose="020F0502020204030204" pitchFamily="34" charset="0"/>
              </a:rPr>
              <a:t>“I thank God you came to us as we were traumatised and could not get what we want or help ourselves. We are now able to help ourselves and buy clothes, soaps and body oil”</a:t>
            </a:r>
          </a:p>
          <a:p>
            <a:pPr marL="0" indent="0" algn="just">
              <a:lnSpc>
                <a:spcPct val="100000"/>
              </a:lnSpc>
              <a:buNone/>
            </a:pPr>
            <a:r>
              <a:rPr lang="en-GB" b="1" dirty="0">
                <a:solidFill>
                  <a:srgbClr val="FFFF00"/>
                </a:solidFill>
                <a:latin typeface="Calibri" panose="020F0502020204030204" pitchFamily="34" charset="0"/>
                <a:cs typeface="Calibri" panose="020F0502020204030204" pitchFamily="34" charset="0"/>
              </a:rPr>
              <a:t>“</a:t>
            </a:r>
            <a:r>
              <a:rPr lang="en-GB" b="1" i="1" dirty="0">
                <a:solidFill>
                  <a:srgbClr val="FFFF00"/>
                </a:solidFill>
                <a:latin typeface="Calibri" panose="020F0502020204030204" pitchFamily="34" charset="0"/>
                <a:cs typeface="Calibri" panose="020F0502020204030204" pitchFamily="34" charset="0"/>
              </a:rPr>
              <a:t>The young girl group member who had been raped and had a child as a result is doing well and is in school. UNHCR called her to take her to St Mary’s school and she is interacting with other people now when she used to isolate herself which is really good considering the trauma she has been through”.</a:t>
            </a:r>
            <a:endParaRPr lang="en-GB" b="1" dirty="0">
              <a:solidFill>
                <a:srgbClr val="FFFF00"/>
              </a:solidFill>
              <a:latin typeface="Calibri" panose="020F0502020204030204" pitchFamily="34" charset="0"/>
              <a:cs typeface="Calibri" panose="020F0502020204030204" pitchFamily="34" charset="0"/>
            </a:endParaRPr>
          </a:p>
          <a:p>
            <a:pPr algn="just">
              <a:lnSpc>
                <a:spcPct val="100000"/>
              </a:lnSpc>
            </a:pPr>
            <a:r>
              <a:rPr lang="en-GB" b="1" i="1" dirty="0">
                <a:solidFill>
                  <a:srgbClr val="FF0000"/>
                </a:solidFill>
                <a:latin typeface="Calibri" panose="020F0502020204030204" pitchFamily="34" charset="0"/>
                <a:cs typeface="Calibri" panose="020F0502020204030204" pitchFamily="34" charset="0"/>
              </a:rPr>
              <a:t> </a:t>
            </a:r>
            <a:r>
              <a:rPr lang="en-GB" b="1" dirty="0">
                <a:solidFill>
                  <a:srgbClr val="FF0000"/>
                </a:solidFill>
                <a:latin typeface="Calibri" panose="020F0502020204030204" pitchFamily="34" charset="0"/>
                <a:cs typeface="Calibri" panose="020F0502020204030204" pitchFamily="34" charset="0"/>
              </a:rPr>
              <a:t>Positive forum for tackling problems, increasing resilience and supporting  families </a:t>
            </a:r>
          </a:p>
          <a:p>
            <a:pPr algn="just">
              <a:defRPr/>
            </a:pPr>
            <a:endParaRPr lang="en-GB" sz="3200" dirty="0">
              <a:latin typeface="Arial Rounded MT Bold" panose="020F0704030504030204" pitchFamily="34" charset="0"/>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5965" y="5072843"/>
            <a:ext cx="3616035" cy="1785158"/>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9667" y="5072843"/>
            <a:ext cx="3997598" cy="1785157"/>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040861"/>
            <a:ext cx="3520966" cy="1817139"/>
          </a:xfrm>
          <a:prstGeom prst="rect">
            <a:avLst/>
          </a:prstGeom>
        </p:spPr>
      </p:pic>
    </p:spTree>
    <p:extLst>
      <p:ext uri="{BB962C8B-B14F-4D97-AF65-F5344CB8AC3E}">
        <p14:creationId xmlns:p14="http://schemas.microsoft.com/office/powerpoint/2010/main" val="2970898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68480" cy="863600"/>
          </a:xfrm>
        </p:spPr>
        <p:txBody>
          <a:bodyPr>
            <a:noAutofit/>
          </a:bodyPr>
          <a:lstStyle/>
          <a:p>
            <a:r>
              <a:rPr lang="en-GB" sz="4000" b="1" dirty="0">
                <a:solidFill>
                  <a:srgbClr val="7030A0"/>
                </a:solidFill>
                <a:latin typeface="Arial Rounded MT Bold" panose="020F0704030504030204" pitchFamily="34" charset="0"/>
                <a:cs typeface="Calibri" panose="020F0502020204030204" pitchFamily="34" charset="0"/>
              </a:rPr>
              <a:t>            Bidi Bidi Social Enterprise Group</a:t>
            </a:r>
            <a:endParaRPr lang="en-GB" sz="40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721361" y="883922"/>
            <a:ext cx="11358880" cy="5008880"/>
          </a:xfrm>
        </p:spPr>
        <p:txBody>
          <a:bodyPr>
            <a:normAutofit fontScale="85000" lnSpcReduction="10000"/>
          </a:bodyPr>
          <a:lstStyle/>
          <a:p>
            <a:pPr>
              <a:lnSpc>
                <a:spcPct val="100000"/>
              </a:lnSpc>
            </a:pPr>
            <a:r>
              <a:rPr lang="en-GB" sz="2800" b="1" dirty="0">
                <a:solidFill>
                  <a:srgbClr val="3A08C8"/>
                </a:solidFill>
              </a:rPr>
              <a:t>18 men and women: Selling soap and growing mushrooms: savings and loans</a:t>
            </a:r>
          </a:p>
          <a:p>
            <a:pPr marL="0" indent="0" algn="just">
              <a:lnSpc>
                <a:spcPct val="100000"/>
              </a:lnSpc>
              <a:buNone/>
            </a:pPr>
            <a:r>
              <a:rPr lang="en-GB" sz="2600" b="1" i="1" dirty="0">
                <a:solidFill>
                  <a:srgbClr val="FFFF00"/>
                </a:solidFill>
                <a:latin typeface="Calibri" panose="020F0502020204030204" pitchFamily="34" charset="0"/>
                <a:cs typeface="Calibri" panose="020F0502020204030204" pitchFamily="34" charset="0"/>
              </a:rPr>
              <a:t>“I have seen the activities with my eyes and I tell the Office of the Prime Minister about it. I keep engaging the members so they continue growing as a group. The social enterprise has created love and sharing and our trauma has been pushed down.” </a:t>
            </a:r>
            <a:r>
              <a:rPr lang="en-GB" sz="2600" b="1" dirty="0">
                <a:solidFill>
                  <a:srgbClr val="FFFF00"/>
                </a:solidFill>
                <a:latin typeface="Calibri" panose="020F0502020204030204" pitchFamily="34" charset="0"/>
                <a:cs typeface="Calibri" panose="020F0502020204030204" pitchFamily="34" charset="0"/>
              </a:rPr>
              <a:t> </a:t>
            </a:r>
            <a:r>
              <a:rPr lang="en-GB" sz="2600" b="1" dirty="0">
                <a:solidFill>
                  <a:schemeClr val="bg1"/>
                </a:solidFill>
                <a:latin typeface="Calibri" panose="020F0502020204030204" pitchFamily="34" charset="0"/>
                <a:cs typeface="Calibri" panose="020F0502020204030204" pitchFamily="34" charset="0"/>
              </a:rPr>
              <a:t>(Male Chairperson)</a:t>
            </a:r>
          </a:p>
          <a:p>
            <a:pPr marL="0" indent="0" algn="just">
              <a:lnSpc>
                <a:spcPct val="100000"/>
              </a:lnSpc>
              <a:buNone/>
            </a:pPr>
            <a:r>
              <a:rPr lang="en-GB" sz="2600" b="1" i="1" dirty="0">
                <a:solidFill>
                  <a:srgbClr val="FF0000"/>
                </a:solidFill>
                <a:latin typeface="Calibri" panose="020F0502020204030204" pitchFamily="34" charset="0"/>
                <a:cs typeface="Calibri" panose="020F0502020204030204" pitchFamily="34" charset="0"/>
              </a:rPr>
              <a:t>“Thank God as before you came I had many problems and was not sleeping at night as I would think about the atrocities in South Sudan. Since we started the social enterprise we are now physically okay and smart and I thank you for taking the time to visit us.”</a:t>
            </a:r>
          </a:p>
          <a:p>
            <a:pPr marL="0" indent="0" algn="just">
              <a:lnSpc>
                <a:spcPct val="100000"/>
              </a:lnSpc>
              <a:buNone/>
            </a:pPr>
            <a:r>
              <a:rPr lang="en-GB" sz="2600" b="1" i="1" dirty="0">
                <a:solidFill>
                  <a:srgbClr val="FF0000"/>
                </a:solidFill>
                <a:latin typeface="Calibri" panose="020F0502020204030204" pitchFamily="34" charset="0"/>
                <a:cs typeface="Calibri" panose="020F0502020204030204" pitchFamily="34" charset="0"/>
              </a:rPr>
              <a:t>                                                                                                                                     </a:t>
            </a:r>
            <a:r>
              <a:rPr lang="en-GB" sz="2600" b="1" dirty="0">
                <a:solidFill>
                  <a:schemeClr val="bg1"/>
                </a:solidFill>
                <a:latin typeface="Calibri" panose="020F0502020204030204" pitchFamily="34" charset="0"/>
                <a:cs typeface="Calibri" panose="020F0502020204030204" pitchFamily="34" charset="0"/>
              </a:rPr>
              <a:t>(Woman refugee)</a:t>
            </a:r>
          </a:p>
          <a:p>
            <a:pPr algn="just">
              <a:lnSpc>
                <a:spcPct val="100000"/>
              </a:lnSpc>
              <a:spcBef>
                <a:spcPts val="0"/>
              </a:spcBef>
            </a:pPr>
            <a:r>
              <a:rPr lang="en-GB" sz="2800" b="1" dirty="0">
                <a:solidFill>
                  <a:srgbClr val="3A08C8"/>
                </a:solidFill>
                <a:latin typeface="Calibri" panose="020F0502020204030204" pitchFamily="34" charset="0"/>
                <a:cs typeface="Calibri" panose="020F0502020204030204" pitchFamily="34" charset="0"/>
              </a:rPr>
              <a:t>Positive forum for tackling problems, increasing health, managing trauma </a:t>
            </a:r>
          </a:p>
          <a:p>
            <a:pPr marL="0" indent="0" algn="just">
              <a:lnSpc>
                <a:spcPct val="100000"/>
              </a:lnSpc>
              <a:spcBef>
                <a:spcPts val="0"/>
              </a:spcBef>
              <a:buNone/>
            </a:pPr>
            <a:r>
              <a:rPr lang="en-GB" sz="2800" b="1" dirty="0">
                <a:solidFill>
                  <a:srgbClr val="3A08C8"/>
                </a:solidFill>
                <a:latin typeface="Calibri" panose="020F0502020204030204" pitchFamily="34" charset="0"/>
                <a:cs typeface="Calibri" panose="020F0502020204030204" pitchFamily="34" charset="0"/>
              </a:rPr>
              <a:t>   and skills building  </a:t>
            </a:r>
          </a:p>
          <a:p>
            <a:pPr marL="0" indent="0" algn="just">
              <a:lnSpc>
                <a:spcPct val="100000"/>
              </a:lnSpc>
              <a:spcBef>
                <a:spcPts val="0"/>
              </a:spcBef>
              <a:buNone/>
            </a:pPr>
            <a:endParaRPr lang="en-GB" sz="2800" b="1" dirty="0">
              <a:solidFill>
                <a:srgbClr val="FFFF00"/>
              </a:solidFill>
              <a:latin typeface="Calibri" panose="020F0502020204030204" pitchFamily="34" charset="0"/>
              <a:cs typeface="Calibri" panose="020F0502020204030204" pitchFamily="34" charset="0"/>
            </a:endParaRPr>
          </a:p>
          <a:p>
            <a:pPr algn="just">
              <a:lnSpc>
                <a:spcPct val="100000"/>
              </a:lnSpc>
              <a:spcBef>
                <a:spcPts val="0"/>
              </a:spcBef>
            </a:pPr>
            <a:r>
              <a:rPr lang="en-GB" sz="2800" b="1" dirty="0">
                <a:solidFill>
                  <a:srgbClr val="FFFF00"/>
                </a:solidFill>
                <a:latin typeface="Calibri" panose="020F0502020204030204" pitchFamily="34" charset="0"/>
                <a:cs typeface="Calibri" panose="020F0502020204030204" pitchFamily="34" charset="0"/>
              </a:rPr>
              <a:t>Refugees valued opportunity to narrate </a:t>
            </a:r>
          </a:p>
          <a:p>
            <a:pPr marL="0" indent="0" algn="just">
              <a:lnSpc>
                <a:spcPct val="100000"/>
              </a:lnSpc>
              <a:spcBef>
                <a:spcPts val="0"/>
              </a:spcBef>
              <a:buNone/>
            </a:pPr>
            <a:r>
              <a:rPr lang="en-GB" sz="2800" b="1" dirty="0">
                <a:solidFill>
                  <a:srgbClr val="FFFF00"/>
                </a:solidFill>
                <a:latin typeface="Calibri" panose="020F0502020204030204" pitchFamily="34" charset="0"/>
                <a:cs typeface="Calibri" panose="020F0502020204030204" pitchFamily="34" charset="0"/>
              </a:rPr>
              <a:t>   experiences: validating: restored hope </a:t>
            </a:r>
          </a:p>
          <a:p>
            <a:pPr marL="0" indent="0" algn="just">
              <a:lnSpc>
                <a:spcPct val="100000"/>
              </a:lnSpc>
              <a:spcBef>
                <a:spcPts val="0"/>
              </a:spcBef>
              <a:buNone/>
            </a:pPr>
            <a:r>
              <a:rPr lang="en-GB" sz="2800" b="1" dirty="0">
                <a:solidFill>
                  <a:srgbClr val="FFFF00"/>
                </a:solidFill>
                <a:latin typeface="Calibri" panose="020F0502020204030204" pitchFamily="34" charset="0"/>
                <a:cs typeface="Calibri" panose="020F0502020204030204" pitchFamily="34" charset="0"/>
              </a:rPr>
              <a:t>   &amp; dignity </a:t>
            </a:r>
          </a:p>
          <a:p>
            <a:pPr marL="0" indent="0" algn="just">
              <a:lnSpc>
                <a:spcPct val="100000"/>
              </a:lnSpc>
              <a:spcBef>
                <a:spcPts val="0"/>
              </a:spcBef>
              <a:buNone/>
            </a:pPr>
            <a:endParaRPr lang="en-GB" sz="2800" b="1" dirty="0">
              <a:solidFill>
                <a:srgbClr val="FFFF00"/>
              </a:solidFill>
              <a:latin typeface="Calibri" panose="020F0502020204030204" pitchFamily="34" charset="0"/>
              <a:cs typeface="Calibri" panose="020F0502020204030204" pitchFamily="34" charset="0"/>
            </a:endParaRPr>
          </a:p>
          <a:p>
            <a:endParaRPr lang="en-GB" dirty="0"/>
          </a:p>
        </p:txBody>
      </p:sp>
      <p:pic>
        <p:nvPicPr>
          <p:cNvPr id="4" name="Picture 3" descr="E:\BA 2017\BA 2017 more recent\Reports\IMG-20190718-WA000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1760" y="4726641"/>
            <a:ext cx="1920240" cy="2131359"/>
          </a:xfrm>
          <a:prstGeom prst="rect">
            <a:avLst/>
          </a:prstGeom>
          <a:noFill/>
          <a:ln>
            <a:noFill/>
          </a:ln>
        </p:spPr>
      </p:pic>
      <p:pic>
        <p:nvPicPr>
          <p:cNvPr id="5" name="Picture 4" descr="E:\BA 2017\BA 2017 more recent\Reports\IMG-20190718-WA0008.jpg"/>
          <p:cNvPicPr/>
          <p:nvPr/>
        </p:nvPicPr>
        <p:blipFill>
          <a:blip r:embed="rId4">
            <a:extLst>
              <a:ext uri="{28A0092B-C50C-407E-A947-70E740481C1C}">
                <a14:useLocalDpi xmlns:a14="http://schemas.microsoft.com/office/drawing/2010/main" val="0"/>
              </a:ext>
            </a:extLst>
          </a:blip>
          <a:srcRect/>
          <a:stretch>
            <a:fillRect/>
          </a:stretch>
        </p:blipFill>
        <p:spPr bwMode="auto">
          <a:xfrm>
            <a:off x="8230525" y="4746962"/>
            <a:ext cx="2041235" cy="2131359"/>
          </a:xfrm>
          <a:prstGeom prst="rect">
            <a:avLst/>
          </a:prstGeom>
          <a:noFill/>
          <a:ln>
            <a:noFill/>
          </a:ln>
        </p:spPr>
      </p:pic>
      <p:pic>
        <p:nvPicPr>
          <p:cNvPr id="6" name="Picture 5" descr="E:\BA 2017\BA 2017 more recent\Reports\IMG-20190718-WA0006.jpg"/>
          <p:cNvPicPr/>
          <p:nvPr/>
        </p:nvPicPr>
        <p:blipFill>
          <a:blip r:embed="rId5">
            <a:extLst>
              <a:ext uri="{28A0092B-C50C-407E-A947-70E740481C1C}">
                <a14:useLocalDpi xmlns:a14="http://schemas.microsoft.com/office/drawing/2010/main" val="0"/>
              </a:ext>
            </a:extLst>
          </a:blip>
          <a:srcRect/>
          <a:stretch>
            <a:fillRect/>
          </a:stretch>
        </p:blipFill>
        <p:spPr bwMode="auto">
          <a:xfrm>
            <a:off x="6422043" y="4726640"/>
            <a:ext cx="1808481" cy="2152603"/>
          </a:xfrm>
          <a:prstGeom prst="rect">
            <a:avLst/>
          </a:prstGeom>
          <a:noFill/>
          <a:ln>
            <a:noFill/>
          </a:ln>
        </p:spPr>
      </p:pic>
    </p:spTree>
    <p:extLst>
      <p:ext uri="{BB962C8B-B14F-4D97-AF65-F5344CB8AC3E}">
        <p14:creationId xmlns:p14="http://schemas.microsoft.com/office/powerpoint/2010/main" val="14002774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047411" cy="1097280"/>
          </a:xfrm>
        </p:spPr>
        <p:txBody>
          <a:bodyPr>
            <a:normAutofit/>
          </a:bodyPr>
          <a:lstStyle/>
          <a:p>
            <a:pPr algn="ctr"/>
            <a:r>
              <a:rPr lang="en-GB" sz="4000" b="1" dirty="0">
                <a:solidFill>
                  <a:srgbClr val="7030A0"/>
                </a:solidFill>
                <a:latin typeface="Arial Rounded MT Bold" panose="020F0704030504030204" pitchFamily="34" charset="0"/>
                <a:cs typeface="Calibri" panose="020F0502020204030204" pitchFamily="34" charset="0"/>
              </a:rPr>
              <a:t>CLAMP REFUGEE PROJECT</a:t>
            </a:r>
            <a:endParaRPr lang="en-GB" sz="40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658368" y="1755648"/>
            <a:ext cx="9070848" cy="5102352"/>
          </a:xfrm>
        </p:spPr>
        <p:txBody>
          <a:bodyPr>
            <a:normAutofit/>
          </a:bodyPr>
          <a:lstStyle/>
          <a:p>
            <a:pPr marL="0" indent="0" algn="just">
              <a:lnSpc>
                <a:spcPct val="100000"/>
              </a:lnSpc>
              <a:spcBef>
                <a:spcPts val="0"/>
              </a:spcBef>
              <a:buNone/>
            </a:pPr>
            <a:r>
              <a:rPr lang="en-GB" sz="3200" b="1" dirty="0">
                <a:solidFill>
                  <a:srgbClr val="FF0000"/>
                </a:solidFill>
                <a:latin typeface="Calibri" panose="020F0502020204030204" pitchFamily="34" charset="0"/>
                <a:cs typeface="Calibri" panose="020F0502020204030204" pitchFamily="34" charset="0"/>
              </a:rPr>
              <a:t>Funding to establish CLAMP project: extending support to urban refugees in Kampala utilising integrated model and  including peer refugee counselling as well as social enterprise groups </a:t>
            </a:r>
          </a:p>
          <a:p>
            <a:pPr marL="0" indent="0" algn="just">
              <a:lnSpc>
                <a:spcPct val="100000"/>
              </a:lnSpc>
              <a:spcBef>
                <a:spcPts val="0"/>
              </a:spcBef>
              <a:buNone/>
            </a:pPr>
            <a:endParaRPr lang="en-GB" sz="3200" b="1" dirty="0">
              <a:solidFill>
                <a:srgbClr val="FF0000"/>
              </a:solidFill>
              <a:latin typeface="Calibri" panose="020F0502020204030204" pitchFamily="34" charset="0"/>
              <a:cs typeface="Calibri" panose="020F0502020204030204" pitchFamily="34" charset="0"/>
            </a:endParaRPr>
          </a:p>
          <a:p>
            <a:pPr marL="0" indent="0">
              <a:buNone/>
            </a:pPr>
            <a:r>
              <a:rPr lang="en-GB" sz="2800" b="1" dirty="0">
                <a:solidFill>
                  <a:srgbClr val="FFFF00"/>
                </a:solidFill>
                <a:latin typeface="Calibri" panose="020F0502020204030204" pitchFamily="34" charset="0"/>
                <a:cs typeface="Calibri" panose="020F0502020204030204" pitchFamily="34" charset="0"/>
              </a:rPr>
              <a:t>https://globalcompactrefugees.org/news-stories/clamp-bringing-mental-health-and-psychosocial-support-urban-refugees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9216" y="14240"/>
            <a:ext cx="2462784" cy="240384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9216" y="3328416"/>
            <a:ext cx="2462784" cy="3511820"/>
          </a:xfrm>
          <a:prstGeom prst="rect">
            <a:avLst/>
          </a:prstGeom>
        </p:spPr>
      </p:pic>
      <p:sp>
        <p:nvSpPr>
          <p:cNvPr id="8" name="TextBox 7"/>
          <p:cNvSpPr txBox="1"/>
          <p:nvPr/>
        </p:nvSpPr>
        <p:spPr>
          <a:xfrm>
            <a:off x="1182624" y="6217920"/>
            <a:ext cx="172539" cy="747284"/>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30240835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3786" y="0"/>
            <a:ext cx="9905998" cy="812800"/>
          </a:xfrm>
        </p:spPr>
        <p:txBody>
          <a:bodyPr>
            <a:normAutofit/>
          </a:bodyPr>
          <a:lstStyle/>
          <a:p>
            <a:pPr algn="ctr"/>
            <a:r>
              <a:rPr lang="en-GB" altLang="en-US" sz="4000" b="1" dirty="0">
                <a:solidFill>
                  <a:srgbClr val="7030A0"/>
                </a:solidFill>
                <a:latin typeface="Arial Rounded MT Bold" panose="020F0704030504030204" pitchFamily="34" charset="0"/>
                <a:cs typeface="Calibri" panose="020F0502020204030204" pitchFamily="34" charset="0"/>
              </a:rPr>
              <a:t>Travels</a:t>
            </a:r>
            <a:endParaRPr lang="en-GB" sz="4000" b="1" dirty="0">
              <a:solidFill>
                <a:srgbClr val="7030A0"/>
              </a:solidFill>
              <a:latin typeface="Arial Rounded MT Bold" panose="020F0704030504030204" pitchFamily="34" charset="0"/>
            </a:endParaRPr>
          </a:p>
        </p:txBody>
      </p:sp>
      <p:sp>
        <p:nvSpPr>
          <p:cNvPr id="3" name="Content Placeholder 2"/>
          <p:cNvSpPr>
            <a:spLocks noGrp="1"/>
          </p:cNvSpPr>
          <p:nvPr>
            <p:ph idx="1"/>
          </p:nvPr>
        </p:nvSpPr>
        <p:spPr>
          <a:xfrm>
            <a:off x="620110" y="1412240"/>
            <a:ext cx="10427301" cy="4378961"/>
          </a:xfrm>
        </p:spPr>
        <p:txBody>
          <a:bodyPr>
            <a:normAutofit/>
          </a:bodyPr>
          <a:lstStyle/>
          <a:p>
            <a:r>
              <a:rPr lang="en-GB" altLang="en-US" sz="3200" b="1" dirty="0">
                <a:solidFill>
                  <a:srgbClr val="FF0000"/>
                </a:solidFill>
                <a:latin typeface="Arial Rounded MT Bold" panose="020F0704030504030204" pitchFamily="34" charset="0"/>
                <a:cs typeface="Calibri" panose="020F0502020204030204" pitchFamily="34" charset="0"/>
              </a:rPr>
              <a:t>NEPAL</a:t>
            </a:r>
          </a:p>
          <a:p>
            <a:r>
              <a:rPr lang="en-GB" altLang="en-US" sz="3200" b="1" dirty="0">
                <a:solidFill>
                  <a:srgbClr val="FF0000"/>
                </a:solidFill>
                <a:latin typeface="Arial Rounded MT Bold" panose="020F0704030504030204" pitchFamily="34" charset="0"/>
                <a:cs typeface="Calibri" panose="020F0502020204030204" pitchFamily="34" charset="0"/>
              </a:rPr>
              <a:t>CUBA</a:t>
            </a:r>
          </a:p>
          <a:p>
            <a:r>
              <a:rPr lang="en-GB" altLang="en-US" sz="3200" b="1" dirty="0">
                <a:solidFill>
                  <a:srgbClr val="FF0000"/>
                </a:solidFill>
                <a:latin typeface="Arial Rounded MT Bold" panose="020F0704030504030204" pitchFamily="34" charset="0"/>
                <a:cs typeface="Calibri" panose="020F0502020204030204" pitchFamily="34" charset="0"/>
              </a:rPr>
              <a:t>ZIMBABWE</a:t>
            </a:r>
          </a:p>
          <a:p>
            <a:r>
              <a:rPr lang="en-GB" altLang="en-US" sz="3200" b="1" dirty="0">
                <a:solidFill>
                  <a:srgbClr val="FF0000"/>
                </a:solidFill>
                <a:latin typeface="Arial Rounded MT Bold" panose="020F0704030504030204" pitchFamily="34" charset="0"/>
                <a:cs typeface="Calibri" panose="020F0502020204030204" pitchFamily="34" charset="0"/>
              </a:rPr>
              <a:t>ZAMBIA</a:t>
            </a:r>
          </a:p>
          <a:p>
            <a:r>
              <a:rPr lang="en-GB" altLang="en-US" sz="3200" b="1" dirty="0">
                <a:solidFill>
                  <a:srgbClr val="FF0000"/>
                </a:solidFill>
                <a:latin typeface="Arial Rounded MT Bold" panose="020F0704030504030204" pitchFamily="34" charset="0"/>
                <a:cs typeface="Calibri" panose="020F0502020204030204" pitchFamily="34" charset="0"/>
              </a:rPr>
              <a:t>SOUTH AFRICA</a:t>
            </a:r>
          </a:p>
          <a:p>
            <a:r>
              <a:rPr lang="en-GB" altLang="en-US" sz="3200" b="1" dirty="0">
                <a:solidFill>
                  <a:srgbClr val="FF0000"/>
                </a:solidFill>
                <a:latin typeface="Arial Rounded MT Bold" panose="020F0704030504030204" pitchFamily="34" charset="0"/>
                <a:cs typeface="Calibri" panose="020F0502020204030204" pitchFamily="34" charset="0"/>
              </a:rPr>
              <a:t>BELIZE</a:t>
            </a:r>
          </a:p>
          <a:p>
            <a:pPr marL="0" indent="0">
              <a:buNone/>
            </a:pPr>
            <a:endParaRPr lang="en-GB"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5520" y="1925320"/>
            <a:ext cx="2784158" cy="3066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4DDDCCC-36D9-2D43-482D-1D75275F2744}"/>
              </a:ext>
            </a:extLst>
          </p:cNvPr>
          <p:cNvSpPr txBox="1"/>
          <p:nvPr/>
        </p:nvSpPr>
        <p:spPr>
          <a:xfrm>
            <a:off x="7798676" y="3079531"/>
            <a:ext cx="5696780" cy="338554"/>
          </a:xfrm>
          <a:prstGeom prst="rect">
            <a:avLst/>
          </a:prstGeom>
          <a:noFill/>
        </p:spPr>
        <p:txBody>
          <a:bodyPr wrap="square" rtlCol="0">
            <a:spAutoFit/>
          </a:bodyPr>
          <a:lstStyle/>
          <a:p>
            <a:r>
              <a:rPr lang="en-GB" sz="1600" b="1" dirty="0">
                <a:solidFill>
                  <a:srgbClr val="FFFF00"/>
                </a:solidFill>
                <a:latin typeface="Arial Rounded MT Bold" panose="020F0704030504030204" pitchFamily="34" charset="0"/>
              </a:rPr>
              <a:t>           White water rafting in Zambezi River</a:t>
            </a:r>
          </a:p>
        </p:txBody>
      </p:sp>
      <p:sp>
        <p:nvSpPr>
          <p:cNvPr id="8" name="TextBox 7">
            <a:extLst>
              <a:ext uri="{FF2B5EF4-FFF2-40B4-BE49-F238E27FC236}">
                <a16:creationId xmlns:a16="http://schemas.microsoft.com/office/drawing/2014/main" id="{21CD685F-3341-35BB-8069-2F3C5F4D97D9}"/>
              </a:ext>
            </a:extLst>
          </p:cNvPr>
          <p:cNvSpPr txBox="1"/>
          <p:nvPr/>
        </p:nvSpPr>
        <p:spPr>
          <a:xfrm>
            <a:off x="3995739" y="4991549"/>
            <a:ext cx="4255674" cy="584775"/>
          </a:xfrm>
          <a:prstGeom prst="rect">
            <a:avLst/>
          </a:prstGeom>
          <a:noFill/>
        </p:spPr>
        <p:txBody>
          <a:bodyPr wrap="square" rtlCol="0">
            <a:spAutoFit/>
          </a:bodyPr>
          <a:lstStyle/>
          <a:p>
            <a:pPr algn="ctr"/>
            <a:r>
              <a:rPr lang="en-GB" sz="1600" b="1" dirty="0">
                <a:solidFill>
                  <a:srgbClr val="FFFF00"/>
                </a:solidFill>
                <a:latin typeface="Arial Rounded MT Bold" panose="020F0704030504030204" pitchFamily="34" charset="0"/>
              </a:rPr>
              <a:t>Me and Leo swimming on top of</a:t>
            </a:r>
          </a:p>
          <a:p>
            <a:pPr algn="ctr"/>
            <a:r>
              <a:rPr lang="en-GB" sz="1600" b="1" dirty="0">
                <a:solidFill>
                  <a:srgbClr val="FFFF00"/>
                </a:solidFill>
                <a:latin typeface="Arial Rounded MT Bold" panose="020F0704030504030204" pitchFamily="34" charset="0"/>
              </a:rPr>
              <a:t>Victoria Falls (Devil’s Pool) in Zambia</a:t>
            </a:r>
          </a:p>
        </p:txBody>
      </p:sp>
      <p:sp>
        <p:nvSpPr>
          <p:cNvPr id="11" name="TextBox 10"/>
          <p:cNvSpPr txBox="1"/>
          <p:nvPr/>
        </p:nvSpPr>
        <p:spPr>
          <a:xfrm>
            <a:off x="9017875" y="4271744"/>
            <a:ext cx="3002897" cy="338554"/>
          </a:xfrm>
          <a:prstGeom prst="rect">
            <a:avLst/>
          </a:prstGeom>
          <a:noFill/>
        </p:spPr>
        <p:txBody>
          <a:bodyPr wrap="square" rtlCol="0">
            <a:spAutoFit/>
          </a:bodyPr>
          <a:lstStyle/>
          <a:p>
            <a:r>
              <a:rPr lang="en-GB" sz="1600" b="1" dirty="0">
                <a:solidFill>
                  <a:srgbClr val="FFFF00"/>
                </a:solidFill>
                <a:latin typeface="Arial Rounded MT Bold" panose="020F0704030504030204" pitchFamily="34" charset="0"/>
              </a:rPr>
              <a:t>Ali and I in Havana, Cuba</a:t>
            </a:r>
          </a:p>
        </p:txBody>
      </p:sp>
      <p:pic>
        <p:nvPicPr>
          <p:cNvPr id="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8593" y="0"/>
            <a:ext cx="2953407" cy="307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Content Placeholder 3" descr="Two people sitting on a bench&#10;&#10;Description automatically generat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8196263" y="4688682"/>
            <a:ext cx="3995737" cy="2205037"/>
          </a:xfrm>
          <a:prstGeom prst="rect">
            <a:avLst/>
          </a:prstGeom>
        </p:spPr>
      </p:pic>
    </p:spTree>
    <p:extLst>
      <p:ext uri="{BB962C8B-B14F-4D97-AF65-F5344CB8AC3E}">
        <p14:creationId xmlns:p14="http://schemas.microsoft.com/office/powerpoint/2010/main" val="6142881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1066800"/>
          </a:xfrm>
        </p:spPr>
        <p:txBody>
          <a:bodyPr>
            <a:normAutofit/>
          </a:bodyPr>
          <a:lstStyle/>
          <a:p>
            <a:pPr algn="ctr"/>
            <a:r>
              <a:rPr lang="en-GB" sz="4000" b="1" dirty="0">
                <a:solidFill>
                  <a:srgbClr val="7030A0"/>
                </a:solidFill>
                <a:latin typeface="Arial Rounded MT Bold" panose="020F0704030504030204" pitchFamily="34" charset="0"/>
                <a:cs typeface="Calibri" panose="020F0502020204030204" pitchFamily="34" charset="0"/>
              </a:rPr>
              <a:t>‘BERNARD’ A CHICKEN ON THE BUS</a:t>
            </a:r>
            <a:endParaRPr lang="en-GB" sz="4000" dirty="0"/>
          </a:p>
        </p:txBody>
      </p:sp>
      <p:pic>
        <p:nvPicPr>
          <p:cNvPr id="1026" name="Picture 2" descr="Abakazi be Kibuga - Bernard Kabanda - YouTub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672080" y="1066800"/>
            <a:ext cx="6035040" cy="48869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389120" y="6156960"/>
            <a:ext cx="3383280" cy="461665"/>
          </a:xfrm>
          <a:prstGeom prst="rect">
            <a:avLst/>
          </a:prstGeom>
          <a:noFill/>
        </p:spPr>
        <p:txBody>
          <a:bodyPr wrap="square" rtlCol="0">
            <a:spAutoFit/>
          </a:bodyPr>
          <a:lstStyle/>
          <a:p>
            <a:r>
              <a:rPr lang="en-GB" sz="2400" b="1" dirty="0">
                <a:solidFill>
                  <a:srgbClr val="FFFF00"/>
                </a:solidFill>
                <a:latin typeface="Arial Rounded MT Bold" panose="020F0704030504030204" pitchFamily="34" charset="0"/>
              </a:rPr>
              <a:t>OLUGENDO</a:t>
            </a:r>
            <a:r>
              <a:rPr lang="en-GB" dirty="0"/>
              <a:t> </a:t>
            </a:r>
          </a:p>
        </p:txBody>
      </p:sp>
    </p:spTree>
    <p:extLst>
      <p:ext uri="{BB962C8B-B14F-4D97-AF65-F5344CB8AC3E}">
        <p14:creationId xmlns:p14="http://schemas.microsoft.com/office/powerpoint/2010/main" val="27652572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0"/>
            <a:ext cx="9905999" cy="1656678"/>
          </a:xfrm>
        </p:spPr>
        <p:txBody>
          <a:bodyPr>
            <a:normAutofit/>
          </a:bodyPr>
          <a:lstStyle/>
          <a:p>
            <a:r>
              <a:rPr lang="en-GB" sz="4000" b="1" dirty="0">
                <a:solidFill>
                  <a:srgbClr val="7030A0"/>
                </a:solidFill>
                <a:latin typeface="Arial Rounded MT Bold" panose="020F0704030504030204" pitchFamily="34" charset="0"/>
                <a:cs typeface="Calibri" panose="020F0502020204030204" pitchFamily="34" charset="0"/>
              </a:rPr>
              <a:t>‘BERNARD’ A CHICKEN ON THE BUS</a:t>
            </a:r>
            <a:endParaRPr lang="en-GB" sz="4000"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3495780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7159" y="-506434"/>
            <a:ext cx="9870252" cy="2141574"/>
          </a:xfrm>
        </p:spPr>
        <p:txBody>
          <a:bodyPr>
            <a:normAutofit/>
          </a:bodyPr>
          <a:lstStyle/>
          <a:p>
            <a:pPr marL="0" indent="0"/>
            <a:r>
              <a:rPr lang="en-GB" altLang="en-US" b="1" dirty="0">
                <a:solidFill>
                  <a:srgbClr val="7030A0"/>
                </a:solidFill>
                <a:latin typeface="Arial Rounded MT Bold" panose="020F0704030504030204" pitchFamily="34" charset="0"/>
                <a:cs typeface="Calibri" panose="020F0502020204030204" pitchFamily="34" charset="0"/>
              </a:rPr>
              <a:t>	     </a:t>
            </a:r>
            <a:r>
              <a:rPr lang="en-GB" altLang="en-US" b="1" dirty="0" smtClean="0">
                <a:solidFill>
                  <a:srgbClr val="7030A0"/>
                </a:solidFill>
                <a:latin typeface="Arial Rounded MT Bold" panose="020F0704030504030204" pitchFamily="34" charset="0"/>
                <a:cs typeface="Calibri" panose="020F0502020204030204" pitchFamily="34" charset="0"/>
              </a:rPr>
              <a:t>	</a:t>
            </a:r>
            <a:r>
              <a:rPr lang="en-GB" altLang="en-US" sz="4000" b="1" dirty="0" smtClean="0">
                <a:solidFill>
                  <a:srgbClr val="7030A0"/>
                </a:solidFill>
                <a:latin typeface="Arial Rounded MT Bold" panose="020F0704030504030204" pitchFamily="34" charset="0"/>
                <a:cs typeface="Calibri" panose="020F0502020204030204" pitchFamily="34" charset="0"/>
              </a:rPr>
              <a:t>Thanks </a:t>
            </a:r>
            <a:r>
              <a:rPr lang="en-GB" altLang="en-US" sz="4000" b="1" dirty="0">
                <a:solidFill>
                  <a:srgbClr val="7030A0"/>
                </a:solidFill>
                <a:latin typeface="Arial Rounded MT Bold" panose="020F0704030504030204" pitchFamily="34" charset="0"/>
                <a:cs typeface="Calibri" panose="020F0502020204030204" pitchFamily="34" charset="0"/>
              </a:rPr>
              <a:t>for listening!</a:t>
            </a:r>
            <a:r>
              <a:rPr lang="en-GB" altLang="en-US" sz="4000" b="1" dirty="0">
                <a:solidFill>
                  <a:srgbClr val="FF0066"/>
                </a:solidFill>
                <a:latin typeface="Arial Rounded MT Bold" panose="020F0704030504030204" pitchFamily="34" charset="0"/>
                <a:cs typeface="Calibri" panose="020F0502020204030204" pitchFamily="34" charset="0"/>
              </a:rPr>
              <a:t/>
            </a:r>
            <a:br>
              <a:rPr lang="en-GB" altLang="en-US" sz="4000" b="1" dirty="0">
                <a:solidFill>
                  <a:srgbClr val="FF0066"/>
                </a:solidFill>
                <a:latin typeface="Arial Rounded MT Bold" panose="020F0704030504030204" pitchFamily="34" charset="0"/>
                <a:cs typeface="Calibri" panose="020F0502020204030204" pitchFamily="34" charset="0"/>
              </a:rPr>
            </a:br>
            <a:endParaRPr lang="en-GB" sz="4000" b="1" dirty="0">
              <a:solidFill>
                <a:srgbClr val="FF0066"/>
              </a:solidFill>
              <a:latin typeface="Arial Rounded MT Bold" panose="020F0704030504030204" pitchFamily="34" charset="0"/>
            </a:endParaRPr>
          </a:p>
        </p:txBody>
      </p:sp>
      <p:sp>
        <p:nvSpPr>
          <p:cNvPr id="3" name="Content Placeholder 2"/>
          <p:cNvSpPr>
            <a:spLocks noGrp="1"/>
          </p:cNvSpPr>
          <p:nvPr>
            <p:ph idx="1"/>
          </p:nvPr>
        </p:nvSpPr>
        <p:spPr>
          <a:xfrm>
            <a:off x="998483" y="467418"/>
            <a:ext cx="10048928" cy="4693861"/>
          </a:xfrm>
        </p:spPr>
        <p:txBody>
          <a:bodyPr>
            <a:normAutofit/>
          </a:bodyPr>
          <a:lstStyle/>
          <a:p>
            <a:pPr marL="0" indent="0" algn="ctr">
              <a:buNone/>
            </a:pPr>
            <a:r>
              <a:rPr lang="en-GB" altLang="en-US" sz="3600" b="1" dirty="0" smtClean="0">
                <a:solidFill>
                  <a:srgbClr val="FF0000"/>
                </a:solidFill>
                <a:latin typeface="Arial Rounded MT Bold" panose="020F0704030504030204" pitchFamily="34" charset="0"/>
                <a:cs typeface="Calibri" panose="020F0502020204030204" pitchFamily="34" charset="0"/>
              </a:rPr>
              <a:t>	ANY </a:t>
            </a:r>
            <a:r>
              <a:rPr lang="en-GB" altLang="en-US" sz="3600" b="1" dirty="0">
                <a:solidFill>
                  <a:srgbClr val="FF0000"/>
                </a:solidFill>
                <a:latin typeface="Arial Rounded MT Bold" panose="020F0704030504030204" pitchFamily="34" charset="0"/>
                <a:cs typeface="Calibri" panose="020F0502020204030204" pitchFamily="34" charset="0"/>
              </a:rPr>
              <a:t>QUESTIONS?</a:t>
            </a:r>
            <a:br>
              <a:rPr lang="en-GB" altLang="en-US" sz="3600" b="1" dirty="0">
                <a:solidFill>
                  <a:srgbClr val="FF0000"/>
                </a:solidFill>
                <a:latin typeface="Arial Rounded MT Bold" panose="020F0704030504030204" pitchFamily="34" charset="0"/>
                <a:cs typeface="Calibri" panose="020F0502020204030204" pitchFamily="34" charset="0"/>
              </a:rPr>
            </a:br>
            <a:endParaRPr lang="en-GB" sz="3600" b="1" dirty="0">
              <a:solidFill>
                <a:srgbClr val="FF0000"/>
              </a:solidFill>
              <a:latin typeface="Arial Rounded MT Bold" panose="020F0704030504030204" pitchFamily="34" charset="0"/>
            </a:endParaRPr>
          </a:p>
        </p:txBody>
      </p:sp>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967" y="1479081"/>
            <a:ext cx="2820035" cy="383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nternational Book Publisher Aurora Hou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78069"/>
            <a:ext cx="1656058" cy="79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8431408" y="5833240"/>
            <a:ext cx="4993249" cy="646331"/>
          </a:xfrm>
          <a:prstGeom prst="rect">
            <a:avLst/>
          </a:prstGeom>
          <a:noFill/>
        </p:spPr>
        <p:txBody>
          <a:bodyPr wrap="square" rtlCol="0">
            <a:spAutoFit/>
          </a:bodyPr>
          <a:lstStyle/>
          <a:p>
            <a:r>
              <a:rPr lang="en-GB" altLang="en-US" b="1" dirty="0">
                <a:solidFill>
                  <a:srgbClr val="FF0000"/>
                </a:solidFill>
                <a:latin typeface="Arial Rounded MT Bold" panose="020F0704030504030204" pitchFamily="34" charset="0"/>
                <a:cs typeface="Calibri" panose="020F0502020204030204" pitchFamily="34" charset="0"/>
              </a:rPr>
              <a:t>Contact details: </a:t>
            </a:r>
          </a:p>
          <a:p>
            <a:r>
              <a:rPr lang="en-GB" altLang="en-US" b="1" u="sng" dirty="0">
                <a:solidFill>
                  <a:srgbClr val="FF0000"/>
                </a:solidFill>
                <a:latin typeface="Arial Rounded MT Bold" panose="020F0704030504030204" pitchFamily="34" charset="0"/>
                <a:cs typeface="Calibri" panose="020F0502020204030204" pitchFamily="34" charset="0"/>
              </a:rPr>
              <a:t>helenliebling@gmail.com</a:t>
            </a:r>
          </a:p>
        </p:txBody>
      </p:sp>
      <p:sp>
        <p:nvSpPr>
          <p:cNvPr id="10" name="TextBox 9">
            <a:extLst>
              <a:ext uri="{FF2B5EF4-FFF2-40B4-BE49-F238E27FC236}">
                <a16:creationId xmlns:a16="http://schemas.microsoft.com/office/drawing/2014/main" id="{8622087D-E73F-1AA9-FA0B-52C81FA9439D}"/>
              </a:ext>
            </a:extLst>
          </p:cNvPr>
          <p:cNvSpPr txBox="1"/>
          <p:nvPr/>
        </p:nvSpPr>
        <p:spPr>
          <a:xfrm>
            <a:off x="148281" y="3731514"/>
            <a:ext cx="4361830" cy="923330"/>
          </a:xfrm>
          <a:prstGeom prst="rect">
            <a:avLst/>
          </a:prstGeom>
          <a:noFill/>
        </p:spPr>
        <p:txBody>
          <a:bodyPr wrap="square" rtlCol="0">
            <a:spAutoFit/>
          </a:bodyPr>
          <a:lstStyle/>
          <a:p>
            <a:pPr algn="ctr"/>
            <a:r>
              <a:rPr lang="en-GB" b="1" dirty="0">
                <a:solidFill>
                  <a:srgbClr val="FF0000"/>
                </a:solidFill>
                <a:latin typeface="Arial Rounded MT Bold" panose="020F0704030504030204" pitchFamily="34" charset="0"/>
              </a:rPr>
              <a:t>Ruth, Director for Uganda, Women</a:t>
            </a:r>
          </a:p>
          <a:p>
            <a:pPr algn="ctr"/>
            <a:r>
              <a:rPr lang="en-GB" b="1" dirty="0">
                <a:solidFill>
                  <a:srgbClr val="FF0000"/>
                </a:solidFill>
                <a:latin typeface="Arial Rounded MT Bold" panose="020F0704030504030204" pitchFamily="34" charset="0"/>
              </a:rPr>
              <a:t>Regional Network East Africa giving talk at book launch</a:t>
            </a:r>
          </a:p>
        </p:txBody>
      </p:sp>
      <p:sp>
        <p:nvSpPr>
          <p:cNvPr id="18" name="TextBox 17"/>
          <p:cNvSpPr txBox="1"/>
          <p:nvPr/>
        </p:nvSpPr>
        <p:spPr>
          <a:xfrm>
            <a:off x="1" y="2461328"/>
            <a:ext cx="2191438" cy="1077218"/>
          </a:xfrm>
          <a:prstGeom prst="rect">
            <a:avLst/>
          </a:prstGeom>
          <a:noFill/>
        </p:spPr>
        <p:txBody>
          <a:bodyPr wrap="square" rtlCol="0">
            <a:spAutoFit/>
          </a:bodyPr>
          <a:lstStyle/>
          <a:p>
            <a:r>
              <a:rPr lang="en-GB" sz="1600" b="1" dirty="0">
                <a:solidFill>
                  <a:srgbClr val="FFFF00"/>
                </a:solidFill>
                <a:latin typeface="Arial Rounded MT Bold" panose="020F0704030504030204" pitchFamily="34" charset="0"/>
              </a:rPr>
              <a:t>Hilda, FEMRITE women writers and Helen at Book Launch, Uganda </a:t>
            </a:r>
          </a:p>
        </p:txBody>
      </p:sp>
      <p:sp>
        <p:nvSpPr>
          <p:cNvPr id="11" name="TextBox 10"/>
          <p:cNvSpPr txBox="1"/>
          <p:nvPr/>
        </p:nvSpPr>
        <p:spPr>
          <a:xfrm>
            <a:off x="4352620" y="5510308"/>
            <a:ext cx="4078787" cy="830997"/>
          </a:xfrm>
          <a:prstGeom prst="rect">
            <a:avLst/>
          </a:prstGeom>
          <a:noFill/>
        </p:spPr>
        <p:txBody>
          <a:bodyPr wrap="square" rtlCol="0">
            <a:spAutoFit/>
          </a:bodyPr>
          <a:lstStyle/>
          <a:p>
            <a:r>
              <a:rPr lang="en-GB" sz="2400" b="1" dirty="0">
                <a:solidFill>
                  <a:srgbClr val="FFFF00"/>
                </a:solidFill>
                <a:latin typeface="Arial Rounded MT Bold" panose="020F0704030504030204" pitchFamily="34" charset="0"/>
              </a:rPr>
              <a:t>Website:</a:t>
            </a:r>
          </a:p>
          <a:p>
            <a:r>
              <a:rPr lang="en-GB" sz="2400" b="1" dirty="0">
                <a:solidFill>
                  <a:srgbClr val="FFFF00"/>
                </a:solidFill>
                <a:latin typeface="Arial Rounded MT Bold" panose="020F0704030504030204" pitchFamily="34" charset="0"/>
              </a:rPr>
              <a:t>https:://helenliebling.com/</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262847" y="233047"/>
            <a:ext cx="2461326" cy="1995236"/>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9473" y="1618592"/>
            <a:ext cx="2125362" cy="3499104"/>
          </a:xfrm>
          <a:prstGeom prst="rect">
            <a:avLst/>
          </a:prstGeom>
        </p:spPr>
      </p:pic>
      <p:sp>
        <p:nvSpPr>
          <p:cNvPr id="12" name="TextBox 11"/>
          <p:cNvSpPr txBox="1"/>
          <p:nvPr/>
        </p:nvSpPr>
        <p:spPr>
          <a:xfrm>
            <a:off x="7699626" y="5128818"/>
            <a:ext cx="4565056" cy="584775"/>
          </a:xfrm>
          <a:prstGeom prst="rect">
            <a:avLst/>
          </a:prstGeom>
          <a:noFill/>
        </p:spPr>
        <p:txBody>
          <a:bodyPr wrap="square" rtlCol="0">
            <a:spAutoFit/>
          </a:bodyPr>
          <a:lstStyle/>
          <a:p>
            <a:pPr algn="ctr"/>
            <a:r>
              <a:rPr lang="en-GB" sz="1600" b="1" dirty="0">
                <a:solidFill>
                  <a:srgbClr val="FFFF00"/>
                </a:solidFill>
                <a:latin typeface="Arial Rounded MT Bold" panose="020F0704030504030204" pitchFamily="34" charset="0"/>
              </a:rPr>
              <a:t>Rachel Magoola MP Uganda, Guest of Honour at Book Launch</a:t>
            </a:r>
          </a:p>
        </p:txBody>
      </p:sp>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3923" y="4733380"/>
            <a:ext cx="3368697" cy="1610268"/>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60412" y="557359"/>
            <a:ext cx="1918270" cy="1520131"/>
          </a:xfrm>
          <a:prstGeom prst="rect">
            <a:avLst/>
          </a:prstGeom>
        </p:spPr>
      </p:pic>
      <p:sp>
        <p:nvSpPr>
          <p:cNvPr id="16" name="TextBox 15"/>
          <p:cNvSpPr txBox="1"/>
          <p:nvPr/>
        </p:nvSpPr>
        <p:spPr>
          <a:xfrm>
            <a:off x="2221242" y="2112811"/>
            <a:ext cx="2288869" cy="1077218"/>
          </a:xfrm>
          <a:prstGeom prst="rect">
            <a:avLst/>
          </a:prstGeom>
          <a:noFill/>
        </p:spPr>
        <p:txBody>
          <a:bodyPr wrap="square" rtlCol="0">
            <a:spAutoFit/>
          </a:bodyPr>
          <a:lstStyle/>
          <a:p>
            <a:r>
              <a:rPr lang="en-GB" sz="1600" b="1" dirty="0" smtClean="0">
                <a:solidFill>
                  <a:srgbClr val="7030A0"/>
                </a:solidFill>
                <a:latin typeface="Arial Rounded MT Bold" panose="020F0704030504030204" pitchFamily="34" charset="0"/>
              </a:rPr>
              <a:t>Chris, Chair </a:t>
            </a:r>
            <a:r>
              <a:rPr lang="en-GB" sz="1600" b="1" dirty="0" err="1" smtClean="0">
                <a:solidFill>
                  <a:srgbClr val="7030A0"/>
                </a:solidFill>
                <a:latin typeface="Arial Rounded MT Bold" panose="020F0704030504030204" pitchFamily="34" charset="0"/>
              </a:rPr>
              <a:t>Inkplotters</a:t>
            </a:r>
            <a:r>
              <a:rPr lang="en-GB" sz="1600" b="1" dirty="0" smtClean="0">
                <a:solidFill>
                  <a:srgbClr val="7030A0"/>
                </a:solidFill>
                <a:latin typeface="Arial Rounded MT Bold" panose="020F0704030504030204" pitchFamily="34" charset="0"/>
              </a:rPr>
              <a:t> and I </a:t>
            </a:r>
          </a:p>
          <a:p>
            <a:r>
              <a:rPr lang="en-GB" sz="1600" b="1" dirty="0">
                <a:solidFill>
                  <a:srgbClr val="7030A0"/>
                </a:solidFill>
                <a:latin typeface="Arial Rounded MT Bold" panose="020F0704030504030204" pitchFamily="34" charset="0"/>
              </a:rPr>
              <a:t>c</a:t>
            </a:r>
            <a:r>
              <a:rPr lang="en-GB" sz="1600" b="1" dirty="0" smtClean="0">
                <a:solidFill>
                  <a:srgbClr val="7030A0"/>
                </a:solidFill>
                <a:latin typeface="Arial Rounded MT Bold" panose="020F0704030504030204" pitchFamily="34" charset="0"/>
              </a:rPr>
              <a:t>elebrating book publication</a:t>
            </a:r>
            <a:endParaRPr lang="en-GB" sz="1600" b="1" dirty="0">
              <a:solidFill>
                <a:srgbClr val="7030A0"/>
              </a:solidFill>
              <a:latin typeface="Arial Rounded MT Bold" panose="020F0704030504030204" pitchFamily="34" charset="0"/>
            </a:endParaRPr>
          </a:p>
        </p:txBody>
      </p:sp>
    </p:spTree>
    <p:extLst>
      <p:ext uri="{BB962C8B-B14F-4D97-AF65-F5344CB8AC3E}">
        <p14:creationId xmlns:p14="http://schemas.microsoft.com/office/powerpoint/2010/main" val="234353892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1169</TotalTime>
  <Words>3046</Words>
  <Application>Microsoft Office PowerPoint</Application>
  <PresentationFormat>Widescreen</PresentationFormat>
  <Paragraphs>165</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Arial Rounded MT Bold</vt:lpstr>
      <vt:lpstr>Calibri</vt:lpstr>
      <vt:lpstr>Times New Roman</vt:lpstr>
      <vt:lpstr>Trebuchet MS</vt:lpstr>
      <vt:lpstr>Tw Cen MT</vt:lpstr>
      <vt:lpstr>Wingdings</vt:lpstr>
      <vt:lpstr>Circuit</vt:lpstr>
      <vt:lpstr> Nalule’s Travels and Adventures:    Writing for Survivors in Africa</vt:lpstr>
      <vt:lpstr>CONTENT</vt:lpstr>
      <vt:lpstr>Early Life</vt:lpstr>
      <vt:lpstr> Work with Conflict Survivors</vt:lpstr>
      <vt:lpstr>Social Enterprise Groups for South Sudanese Refugee Survivors of Sexual and Gender-Based Violence and Torture Living in Settlements in Northern Uganda   </vt:lpstr>
      <vt:lpstr>Pagirinya Social Enterprise Group</vt:lpstr>
      <vt:lpstr>Mungula Women’s Social Enterprise Group</vt:lpstr>
      <vt:lpstr>            Bidi Bidi Social Enterprise Group</vt:lpstr>
      <vt:lpstr>CLAMP REFUGEE PROJECT</vt:lpstr>
      <vt:lpstr>Travels</vt:lpstr>
      <vt:lpstr>‘BERNARD’ A CHICKEN ON THE BUS</vt:lpstr>
      <vt:lpstr>‘BERNARD’ A CHICKEN ON THE BUS</vt:lpstr>
      <vt:lpstr>       Thanks for listening! </vt:lpstr>
    </vt:vector>
  </TitlesOfParts>
  <Company>Coventry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Nalule’s Travels and Adventures:   Writing for Survivors in Africa</dc:title>
  <dc:creator>Helen Liebling</dc:creator>
  <cp:lastModifiedBy>Helen Liebling</cp:lastModifiedBy>
  <cp:revision>90</cp:revision>
  <dcterms:created xsi:type="dcterms:W3CDTF">2023-09-11T13:44:13Z</dcterms:created>
  <dcterms:modified xsi:type="dcterms:W3CDTF">2024-02-12T16:01:40Z</dcterms:modified>
</cp:coreProperties>
</file>